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16921-682E-40C7-A786-BC6548D24249}" type="datetimeFigureOut">
              <a:rPr lang="en-US" smtClean="0"/>
              <a:t>1/22/2022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CA51E-5D71-4CA3-A813-21A9A6CDE900}" type="slidenum">
              <a:rPr lang="en-US" smtClean="0"/>
              <a:t>‹#›</a:t>
            </a:fld>
            <a:endParaRPr lang="en-US"/>
          </a:p>
        </p:txBody>
      </p:sp>
    </p:spTree>
    <p:extLst>
      <p:ext uri="{BB962C8B-B14F-4D97-AF65-F5344CB8AC3E}">
        <p14:creationId xmlns:p14="http://schemas.microsoft.com/office/powerpoint/2010/main" val="27317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EACA51E-5D71-4CA3-A813-21A9A6CDE900}" type="slidenum">
              <a:rPr lang="en-US" smtClean="0"/>
              <a:t>11</a:t>
            </a:fld>
            <a:endParaRPr lang="en-US"/>
          </a:p>
        </p:txBody>
      </p:sp>
    </p:spTree>
    <p:extLst>
      <p:ext uri="{BB962C8B-B14F-4D97-AF65-F5344CB8AC3E}">
        <p14:creationId xmlns:p14="http://schemas.microsoft.com/office/powerpoint/2010/main" val="361543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EACA51E-5D71-4CA3-A813-21A9A6CDE900}" type="slidenum">
              <a:rPr lang="en-US" smtClean="0"/>
              <a:t>16</a:t>
            </a:fld>
            <a:endParaRPr lang="en-US"/>
          </a:p>
        </p:txBody>
      </p:sp>
    </p:spTree>
    <p:extLst>
      <p:ext uri="{BB962C8B-B14F-4D97-AF65-F5344CB8AC3E}">
        <p14:creationId xmlns:p14="http://schemas.microsoft.com/office/powerpoint/2010/main" val="369578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364257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48842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95455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364629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AECDAC1-0C90-43B3-9E4D-4999A7005986}" type="datetimeFigureOut">
              <a:rPr lang="en-US" smtClean="0"/>
              <a:t>1/22/2022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70473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2AECDAC1-0C90-43B3-9E4D-4999A7005986}" type="datetimeFigureOut">
              <a:rPr lang="en-US" smtClean="0"/>
              <a:t>1/22/2022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122683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AECDAC1-0C90-43B3-9E4D-4999A7005986}" type="datetimeFigureOut">
              <a:rPr lang="en-US" smtClean="0"/>
              <a:t>1/22/2022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207568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AECDAC1-0C90-43B3-9E4D-4999A7005986}" type="datetimeFigureOut">
              <a:rPr lang="en-US" smtClean="0"/>
              <a:t>1/22/2022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75525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AECDAC1-0C90-43B3-9E4D-4999A7005986}" type="datetimeFigureOut">
              <a:rPr lang="en-US" smtClean="0"/>
              <a:t>1/22/2022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147571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AECDAC1-0C90-43B3-9E4D-4999A7005986}" type="datetimeFigureOut">
              <a:rPr lang="en-US" smtClean="0"/>
              <a:t>1/22/2022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369747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AECDAC1-0C90-43B3-9E4D-4999A7005986}" type="datetimeFigureOut">
              <a:rPr lang="en-US" smtClean="0"/>
              <a:t>1/22/2022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ECD2B2-04D9-4C8C-B272-280E459C0B0C}" type="slidenum">
              <a:rPr lang="en-US" smtClean="0"/>
              <a:t>‹#›</a:t>
            </a:fld>
            <a:endParaRPr lang="en-US"/>
          </a:p>
        </p:txBody>
      </p:sp>
    </p:spTree>
    <p:extLst>
      <p:ext uri="{BB962C8B-B14F-4D97-AF65-F5344CB8AC3E}">
        <p14:creationId xmlns:p14="http://schemas.microsoft.com/office/powerpoint/2010/main" val="411293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CDAC1-0C90-43B3-9E4D-4999A7005986}" type="datetimeFigureOut">
              <a:rPr lang="en-US" smtClean="0"/>
              <a:t>1/22/2022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CD2B2-04D9-4C8C-B272-280E459C0B0C}" type="slidenum">
              <a:rPr lang="en-US" smtClean="0"/>
              <a:t>‹#›</a:t>
            </a:fld>
            <a:endParaRPr lang="en-US"/>
          </a:p>
        </p:txBody>
      </p:sp>
    </p:spTree>
    <p:extLst>
      <p:ext uri="{BB962C8B-B14F-4D97-AF65-F5344CB8AC3E}">
        <p14:creationId xmlns:p14="http://schemas.microsoft.com/office/powerpoint/2010/main" val="25403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sz="8000" dirty="0" smtClean="0"/>
              <a:t>البروتينات </a:t>
            </a:r>
            <a:endParaRPr lang="en-US" dirty="0"/>
          </a:p>
        </p:txBody>
      </p:sp>
      <p:sp>
        <p:nvSpPr>
          <p:cNvPr id="3" name="عنوان فرعي 2"/>
          <p:cNvSpPr>
            <a:spLocks noGrp="1"/>
          </p:cNvSpPr>
          <p:nvPr>
            <p:ph type="subTitle" idx="1"/>
          </p:nvPr>
        </p:nvSpPr>
        <p:spPr/>
        <p:txBody>
          <a:bodyPr/>
          <a:lstStyle/>
          <a:p>
            <a:r>
              <a:rPr lang="ar-IQ" b="1" dirty="0" err="1" smtClean="0">
                <a:solidFill>
                  <a:schemeClr val="tx1">
                    <a:lumMod val="95000"/>
                    <a:lumOff val="5000"/>
                  </a:schemeClr>
                </a:solidFill>
              </a:rPr>
              <a:t>م.م.حنين</a:t>
            </a:r>
            <a:r>
              <a:rPr lang="ar-IQ" b="1" dirty="0" smtClean="0">
                <a:solidFill>
                  <a:schemeClr val="tx1">
                    <a:lumMod val="95000"/>
                    <a:lumOff val="5000"/>
                  </a:schemeClr>
                </a:solidFill>
              </a:rPr>
              <a:t> خالد </a:t>
            </a:r>
            <a:r>
              <a:rPr lang="ar-IQ" b="1" dirty="0" err="1" smtClean="0">
                <a:solidFill>
                  <a:schemeClr val="tx1">
                    <a:lumMod val="95000"/>
                    <a:lumOff val="5000"/>
                  </a:schemeClr>
                </a:solidFill>
              </a:rPr>
              <a:t>ثويني</a:t>
            </a:r>
            <a:r>
              <a:rPr lang="ar-IQ" b="1" dirty="0" smtClean="0">
                <a:solidFill>
                  <a:schemeClr val="tx1">
                    <a:lumMod val="95000"/>
                    <a:lumOff val="5000"/>
                  </a:schemeClr>
                </a:solidFill>
              </a:rPr>
              <a:t> </a:t>
            </a:r>
            <a:endParaRPr lang="en-US" b="1" dirty="0">
              <a:solidFill>
                <a:schemeClr val="tx1">
                  <a:lumMod val="95000"/>
                  <a:lumOff val="5000"/>
                </a:schemeClr>
              </a:solidFill>
            </a:endParaRPr>
          </a:p>
        </p:txBody>
      </p:sp>
    </p:spTree>
    <p:extLst>
      <p:ext uri="{BB962C8B-B14F-4D97-AF65-F5344CB8AC3E}">
        <p14:creationId xmlns:p14="http://schemas.microsoft.com/office/powerpoint/2010/main" val="359901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50968" y="188640"/>
            <a:ext cx="2326278" cy="461665"/>
          </a:xfrm>
          <a:prstGeom prst="rect">
            <a:avLst/>
          </a:prstGeom>
        </p:spPr>
        <p:txBody>
          <a:bodyPr wrap="none">
            <a:spAutoFit/>
          </a:bodyPr>
          <a:lstStyle/>
          <a:p>
            <a:pPr algn="just" rtl="1"/>
            <a:r>
              <a:rPr lang="ar-IQ" sz="2400" b="1" dirty="0"/>
              <a:t>ومن هذه الطرائق هي</a:t>
            </a:r>
            <a:endParaRPr lang="en-US" sz="2400" b="1" dirty="0"/>
          </a:p>
        </p:txBody>
      </p:sp>
      <p:sp>
        <p:nvSpPr>
          <p:cNvPr id="3" name="مستطيل 2"/>
          <p:cNvSpPr/>
          <p:nvPr/>
        </p:nvSpPr>
        <p:spPr>
          <a:xfrm>
            <a:off x="251520" y="650305"/>
            <a:ext cx="8825726" cy="5570756"/>
          </a:xfrm>
          <a:prstGeom prst="rect">
            <a:avLst/>
          </a:prstGeom>
        </p:spPr>
        <p:txBody>
          <a:bodyPr wrap="square">
            <a:spAutoFit/>
          </a:bodyPr>
          <a:lstStyle/>
          <a:p>
            <a:pPr algn="r" rtl="1"/>
            <a:r>
              <a:rPr lang="en-US" dirty="0" smtClean="0"/>
              <a:t> -</a:t>
            </a:r>
            <a:r>
              <a:rPr lang="en-US" sz="2000" b="1" dirty="0"/>
              <a:t>1</a:t>
            </a:r>
            <a:r>
              <a:rPr lang="ar-IQ" sz="2000" b="1" dirty="0" smtClean="0"/>
              <a:t>طريقة </a:t>
            </a:r>
            <a:r>
              <a:rPr lang="ar-IQ" sz="2000" b="1" dirty="0" err="1"/>
              <a:t>كيلدال</a:t>
            </a:r>
            <a:r>
              <a:rPr lang="ar-IQ" sz="2000" b="1" dirty="0"/>
              <a:t> </a:t>
            </a:r>
            <a:endParaRPr lang="en-US" sz="2000" b="1" dirty="0" smtClean="0"/>
          </a:p>
          <a:p>
            <a:pPr algn="r" rtl="1"/>
            <a:endParaRPr lang="ar-IQ" sz="2000" b="1" dirty="0"/>
          </a:p>
          <a:p>
            <a:pPr algn="just" rtl="1"/>
            <a:r>
              <a:rPr lang="ar-IQ" sz="2000" b="1" dirty="0"/>
              <a:t>وتتضمن هذه الطريق هضم البروتين مع حامض الكبريتيك بوجود ايون السيلينيوم او النحاس كعامل مساعد فتتحول المواد النيتروجينية العضوية الى كبريتات الامونيوم الحامضية وهذه تتفاعل مع هيدروكسيد الصوديوم لتتولد الامونيا التي تعامل مع حامض الهيدروكلوريك ذي تركيز معلوم ومن هذه المعلومات يمكن معرفة وزن النتروجين في </a:t>
            </a:r>
            <a:r>
              <a:rPr lang="ar-IQ" sz="2000" b="1" dirty="0" smtClean="0"/>
              <a:t>العينة</a:t>
            </a:r>
            <a:r>
              <a:rPr lang="en-US" dirty="0" smtClean="0"/>
              <a:t>.</a:t>
            </a:r>
          </a:p>
          <a:p>
            <a:pPr algn="just" rtl="1"/>
            <a:endParaRPr lang="en-US" dirty="0"/>
          </a:p>
          <a:p>
            <a:pPr algn="just" rtl="1"/>
            <a:endParaRPr lang="en-US" dirty="0" smtClean="0"/>
          </a:p>
          <a:p>
            <a:pPr algn="just" rtl="1"/>
            <a:r>
              <a:rPr lang="en-US" sz="2000" b="1" dirty="0" smtClean="0"/>
              <a:t>-2</a:t>
            </a:r>
            <a:r>
              <a:rPr lang="ar-IQ" sz="2000" b="1" dirty="0" smtClean="0"/>
              <a:t>طريقة </a:t>
            </a:r>
            <a:r>
              <a:rPr lang="ar-IQ" sz="2000" b="1" dirty="0"/>
              <a:t>المطياف الضوئي </a:t>
            </a:r>
          </a:p>
          <a:p>
            <a:pPr algn="just" rtl="1"/>
            <a:r>
              <a:rPr lang="ar-IQ" sz="2000" b="1" dirty="0"/>
              <a:t>بسبب وجود وحدات </a:t>
            </a:r>
            <a:r>
              <a:rPr lang="ar-IQ" sz="2000" b="1" dirty="0" err="1"/>
              <a:t>التايروسين</a:t>
            </a:r>
            <a:r>
              <a:rPr lang="ar-IQ" sz="2000" b="1" dirty="0"/>
              <a:t> </a:t>
            </a:r>
            <a:r>
              <a:rPr lang="ar-IQ" sz="2000" b="1" dirty="0" err="1" smtClean="0"/>
              <a:t>والترايبتوفان</a:t>
            </a:r>
            <a:r>
              <a:rPr lang="ar-IQ" sz="2000" b="1" dirty="0" smtClean="0"/>
              <a:t> التي </a:t>
            </a:r>
            <a:r>
              <a:rPr lang="ar-IQ" sz="2000" b="1" dirty="0"/>
              <a:t>تمتص الاشعة فوق البنفسجية عند طويل موجي </a:t>
            </a:r>
            <a:r>
              <a:rPr lang="en-US" sz="2000" b="1" dirty="0" smtClean="0"/>
              <a:t>275</a:t>
            </a:r>
            <a:r>
              <a:rPr lang="ar-IQ" sz="2000" b="1" dirty="0" smtClean="0"/>
              <a:t>و </a:t>
            </a:r>
            <a:r>
              <a:rPr lang="en-US" sz="2000" b="1" dirty="0" smtClean="0"/>
              <a:t>280</a:t>
            </a:r>
            <a:r>
              <a:rPr lang="ar-IQ" sz="2000" b="1" dirty="0" smtClean="0"/>
              <a:t>على </a:t>
            </a:r>
            <a:r>
              <a:rPr lang="ar-IQ" sz="2000" b="1" dirty="0"/>
              <a:t>التوالي وحيث ان مستوى هذين الحامضين </a:t>
            </a:r>
            <a:r>
              <a:rPr lang="ar-IQ" sz="2000" b="1" dirty="0" smtClean="0"/>
              <a:t>الأمينين </a:t>
            </a:r>
            <a:r>
              <a:rPr lang="ar-IQ" sz="2000" b="1" dirty="0"/>
              <a:t>عموما يكون ثابتا نسبيا في العديد من البروتينات .وعلية بأن تركيز البروتين يتناسب مع مقدار امتصاص هذه الوحدات في ذلك الطول </a:t>
            </a:r>
            <a:r>
              <a:rPr lang="ar-IQ" sz="2000" b="1" dirty="0" smtClean="0"/>
              <a:t>الموجي</a:t>
            </a:r>
            <a:r>
              <a:rPr lang="en-US" sz="2000" b="1" dirty="0" smtClean="0"/>
              <a:t>.</a:t>
            </a:r>
          </a:p>
          <a:p>
            <a:pPr algn="just" rtl="1"/>
            <a:endParaRPr lang="en-US" sz="2000" b="1" dirty="0"/>
          </a:p>
          <a:p>
            <a:pPr algn="just" rtl="1"/>
            <a:r>
              <a:rPr lang="en-US" sz="2000" b="1" dirty="0" smtClean="0"/>
              <a:t>-3</a:t>
            </a:r>
            <a:r>
              <a:rPr lang="ar-IQ" sz="2000" b="1" dirty="0" smtClean="0"/>
              <a:t>طريقة </a:t>
            </a:r>
            <a:r>
              <a:rPr lang="ar-IQ" sz="2000" b="1" dirty="0" err="1" smtClean="0"/>
              <a:t>بايوريت</a:t>
            </a:r>
            <a:endParaRPr lang="ar-IQ" sz="2000" b="1" dirty="0" smtClean="0"/>
          </a:p>
          <a:p>
            <a:pPr algn="just" rtl="1"/>
            <a:endParaRPr lang="ar-IQ" sz="2000" b="1"/>
          </a:p>
          <a:p>
            <a:pPr algn="just" rtl="1"/>
            <a:r>
              <a:rPr lang="ar-IQ" sz="2000" b="1" smtClean="0"/>
              <a:t> </a:t>
            </a:r>
            <a:r>
              <a:rPr lang="ar-IQ" sz="2000" b="1" dirty="0"/>
              <a:t>تتضمن تفاعل  ( كبريات النحاس وهيدروكسيد الصوديوم )  مع  البروتين الحاوي على الاواصر </a:t>
            </a:r>
            <a:r>
              <a:rPr lang="ar-IQ" sz="2000" b="1" dirty="0" err="1"/>
              <a:t>الببتيدية</a:t>
            </a:r>
            <a:r>
              <a:rPr lang="ar-IQ" sz="2000" b="1" dirty="0"/>
              <a:t> فينتج  معقد بنفسجي يسمى معقد </a:t>
            </a:r>
            <a:r>
              <a:rPr lang="ar-IQ" sz="2000" b="1" dirty="0" err="1"/>
              <a:t>النحاسيك</a:t>
            </a:r>
            <a:r>
              <a:rPr lang="ar-IQ" sz="2000" b="1" dirty="0"/>
              <a:t> التناسقي يمتص الاشعة فوق البنفسجية عند طول موجي </a:t>
            </a:r>
            <a:r>
              <a:rPr lang="en-US" sz="2000" b="1" dirty="0" smtClean="0"/>
              <a:t>570nm </a:t>
            </a:r>
            <a:r>
              <a:rPr lang="en-US" sz="2000" b="1" dirty="0"/>
              <a:t>.</a:t>
            </a:r>
          </a:p>
        </p:txBody>
      </p:sp>
    </p:spTree>
    <p:extLst>
      <p:ext uri="{BB962C8B-B14F-4D97-AF65-F5344CB8AC3E}">
        <p14:creationId xmlns:p14="http://schemas.microsoft.com/office/powerpoint/2010/main" val="36202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55576" y="404664"/>
            <a:ext cx="7715572"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131840" y="5949280"/>
            <a:ext cx="2952328" cy="461665"/>
          </a:xfrm>
          <a:prstGeom prst="rect">
            <a:avLst/>
          </a:prstGeom>
          <a:noFill/>
        </p:spPr>
        <p:txBody>
          <a:bodyPr wrap="square" rtlCol="0">
            <a:spAutoFit/>
          </a:bodyPr>
          <a:lstStyle/>
          <a:p>
            <a:pPr algn="ctr"/>
            <a:r>
              <a:rPr lang="ar-IQ" sz="2400" b="1" dirty="0" smtClean="0"/>
              <a:t>كشف </a:t>
            </a:r>
            <a:r>
              <a:rPr lang="ar-IQ" sz="2400" b="1" dirty="0" err="1" smtClean="0"/>
              <a:t>بايوريت</a:t>
            </a:r>
            <a:r>
              <a:rPr lang="ar-IQ" sz="2400" b="1" dirty="0" smtClean="0"/>
              <a:t> </a:t>
            </a:r>
            <a:endParaRPr lang="en-US" sz="2400" b="1" dirty="0"/>
          </a:p>
        </p:txBody>
      </p:sp>
    </p:spTree>
    <p:extLst>
      <p:ext uri="{BB962C8B-B14F-4D97-AF65-F5344CB8AC3E}">
        <p14:creationId xmlns:p14="http://schemas.microsoft.com/office/powerpoint/2010/main" val="406078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3633" y="404664"/>
            <a:ext cx="8640960" cy="5509200"/>
          </a:xfrm>
          <a:prstGeom prst="rect">
            <a:avLst/>
          </a:prstGeom>
        </p:spPr>
        <p:txBody>
          <a:bodyPr wrap="square">
            <a:spAutoFit/>
          </a:bodyPr>
          <a:lstStyle/>
          <a:p>
            <a:pPr algn="r" rtl="1"/>
            <a:r>
              <a:rPr lang="ar-IQ" sz="2400" b="1" dirty="0"/>
              <a:t>النظام التركيبي للبروتينات </a:t>
            </a:r>
            <a:r>
              <a:rPr lang="en-US" sz="2400" b="1" dirty="0"/>
              <a:t>structure system of protein</a:t>
            </a:r>
          </a:p>
          <a:p>
            <a:pPr algn="r" rtl="1"/>
            <a:r>
              <a:rPr lang="ar-IQ" sz="2000" b="1" dirty="0"/>
              <a:t>هناك اربع تراكيب بنائية ( تنظيمية)  للبروتينات وهي </a:t>
            </a:r>
            <a:endParaRPr lang="en-US" sz="2000" b="1" dirty="0" smtClean="0"/>
          </a:p>
          <a:p>
            <a:pPr algn="r" rtl="1"/>
            <a:endParaRPr lang="ar-IQ" sz="2400" b="1" dirty="0"/>
          </a:p>
          <a:p>
            <a:pPr algn="r" rtl="1"/>
            <a:r>
              <a:rPr lang="en-US" sz="2400" b="1" dirty="0" smtClean="0"/>
              <a:t>-1</a:t>
            </a:r>
            <a:r>
              <a:rPr lang="ar-IQ" sz="2400" b="1" dirty="0" smtClean="0"/>
              <a:t>التركيب </a:t>
            </a:r>
            <a:r>
              <a:rPr lang="ar-IQ" sz="2400" b="1" dirty="0"/>
              <a:t>الاولي للبروتينات</a:t>
            </a:r>
            <a:r>
              <a:rPr lang="en-US" sz="2400" b="1" dirty="0"/>
              <a:t>Primary structure of </a:t>
            </a:r>
            <a:r>
              <a:rPr lang="en-US" sz="2400" b="1" dirty="0" smtClean="0"/>
              <a:t>protein</a:t>
            </a:r>
          </a:p>
          <a:p>
            <a:pPr algn="r" rtl="1"/>
            <a:endParaRPr lang="en-US" sz="2000" b="1" dirty="0"/>
          </a:p>
          <a:p>
            <a:pPr algn="r" rtl="1"/>
            <a:r>
              <a:rPr lang="ar-IQ" sz="2000" b="1" dirty="0"/>
              <a:t>يشير هذا التركيب الى تسلسل او تعاقب الاحماض الامينية في السلسلة او السلاسل  </a:t>
            </a:r>
            <a:r>
              <a:rPr lang="ar-IQ" sz="2000" b="1" dirty="0" err="1"/>
              <a:t>الببتيدية</a:t>
            </a:r>
            <a:r>
              <a:rPr lang="ar-IQ" sz="2000" b="1" dirty="0"/>
              <a:t>  المكونة للبروتين كما يشير الى عدد مخلفات الاحماض الامينية ونوعها</a:t>
            </a:r>
            <a:r>
              <a:rPr lang="ar-IQ" sz="2000" b="1" dirty="0" smtClean="0"/>
              <a:t>.</a:t>
            </a:r>
            <a:endParaRPr lang="en-US" sz="2000" b="1" dirty="0" smtClean="0"/>
          </a:p>
          <a:p>
            <a:pPr algn="r" rtl="1"/>
            <a:endParaRPr lang="en-US" sz="2000" b="1" dirty="0"/>
          </a:p>
          <a:p>
            <a:pPr algn="r" rtl="1"/>
            <a:r>
              <a:rPr lang="ar-IQ" sz="2000" b="1" dirty="0" smtClean="0"/>
              <a:t>مثال </a:t>
            </a:r>
            <a:r>
              <a:rPr lang="en-US" sz="2000" b="1" dirty="0" smtClean="0"/>
              <a:t> :</a:t>
            </a:r>
          </a:p>
          <a:p>
            <a:pPr algn="r" rtl="1"/>
            <a:r>
              <a:rPr lang="en-US" sz="2000" b="1" dirty="0" err="1" smtClean="0"/>
              <a:t>Ala</a:t>
            </a:r>
            <a:r>
              <a:rPr lang="en-US" sz="2000" b="1" dirty="0" smtClean="0"/>
              <a:t>-(</a:t>
            </a:r>
            <a:r>
              <a:rPr lang="en-US" sz="2000" b="1" dirty="0" err="1" smtClean="0"/>
              <a:t>Gly</a:t>
            </a:r>
            <a:r>
              <a:rPr lang="en-US" sz="2000" b="1" dirty="0" smtClean="0"/>
              <a:t>)</a:t>
            </a:r>
            <a:r>
              <a:rPr lang="en-US" sz="1200" b="1" dirty="0" smtClean="0"/>
              <a:t>10</a:t>
            </a:r>
            <a:r>
              <a:rPr lang="en-US" sz="2000" b="1" dirty="0" smtClean="0"/>
              <a:t>- (</a:t>
            </a:r>
            <a:r>
              <a:rPr lang="en-US" sz="2000" b="1" dirty="0" err="1" smtClean="0"/>
              <a:t>Trp</a:t>
            </a:r>
            <a:r>
              <a:rPr lang="en-US" sz="2000" b="1" dirty="0" smtClean="0"/>
              <a:t>)</a:t>
            </a:r>
            <a:r>
              <a:rPr lang="en-US" sz="1200" b="1" dirty="0" smtClean="0"/>
              <a:t>16</a:t>
            </a:r>
            <a:r>
              <a:rPr lang="en-US" sz="2000" b="1" dirty="0"/>
              <a:t> </a:t>
            </a:r>
            <a:r>
              <a:rPr lang="en-US" sz="2000" b="1" dirty="0" smtClean="0"/>
              <a:t>– </a:t>
            </a:r>
            <a:r>
              <a:rPr lang="en-US" sz="2000" b="1" dirty="0" err="1" smtClean="0"/>
              <a:t>Ser</a:t>
            </a:r>
            <a:r>
              <a:rPr lang="en-US" sz="2000" b="1" dirty="0" smtClean="0"/>
              <a:t> –(Asp)</a:t>
            </a:r>
            <a:r>
              <a:rPr lang="en-US" sz="1200" b="1" dirty="0" smtClean="0"/>
              <a:t>28</a:t>
            </a:r>
            <a:r>
              <a:rPr lang="en-US" sz="2000" b="1" dirty="0"/>
              <a:t> </a:t>
            </a:r>
            <a:r>
              <a:rPr lang="en-US" sz="2000" b="1" dirty="0" smtClean="0"/>
              <a:t>–His</a:t>
            </a:r>
            <a:endParaRPr lang="ar-IQ" sz="2000" b="1" dirty="0" smtClean="0"/>
          </a:p>
          <a:p>
            <a:pPr algn="r" rtl="1"/>
            <a:endParaRPr lang="en-US" sz="2000" b="1" dirty="0" smtClean="0"/>
          </a:p>
          <a:p>
            <a:pPr algn="r" rtl="1"/>
            <a:r>
              <a:rPr lang="en-US" sz="2000" b="1" dirty="0" smtClean="0"/>
              <a:t>-a-  </a:t>
            </a:r>
            <a:r>
              <a:rPr lang="ar-IQ" sz="2000" b="1" dirty="0" smtClean="0"/>
              <a:t>عدد الاحماض الامينية </a:t>
            </a:r>
            <a:r>
              <a:rPr lang="ar-IQ" sz="2000" b="1" dirty="0" err="1" smtClean="0"/>
              <a:t>قي</a:t>
            </a:r>
            <a:r>
              <a:rPr lang="ar-IQ" sz="2000" b="1" dirty="0" smtClean="0"/>
              <a:t> تركيب البروتين =</a:t>
            </a:r>
            <a:r>
              <a:rPr lang="en-US" sz="2000" b="1" dirty="0" smtClean="0"/>
              <a:t>57</a:t>
            </a:r>
          </a:p>
          <a:p>
            <a:pPr algn="r" rtl="1"/>
            <a:r>
              <a:rPr lang="en-US" sz="2000" b="1" dirty="0" smtClean="0"/>
              <a:t>-b-  </a:t>
            </a:r>
            <a:r>
              <a:rPr lang="ar-IQ" sz="2000" b="1" dirty="0" smtClean="0"/>
              <a:t>نوع الاحماض الامينية في تركيب </a:t>
            </a:r>
            <a:r>
              <a:rPr lang="ar-IQ" sz="2000" b="1" dirty="0" err="1" smtClean="0"/>
              <a:t>البروتيين</a:t>
            </a:r>
            <a:r>
              <a:rPr lang="ar-IQ" sz="2000" b="1" dirty="0" smtClean="0"/>
              <a:t> =</a:t>
            </a:r>
            <a:r>
              <a:rPr lang="en-US" sz="2000" b="1" dirty="0" smtClean="0"/>
              <a:t>6</a:t>
            </a:r>
          </a:p>
          <a:p>
            <a:pPr algn="r" rtl="1"/>
            <a:r>
              <a:rPr lang="ar-IQ" sz="2000" b="1" dirty="0" smtClean="0"/>
              <a:t>وهي (</a:t>
            </a:r>
            <a:r>
              <a:rPr lang="ar-IQ" sz="2000" b="1" dirty="0" err="1" smtClean="0"/>
              <a:t>الالانين</a:t>
            </a:r>
            <a:r>
              <a:rPr lang="ar-IQ" sz="2000" b="1" dirty="0" smtClean="0"/>
              <a:t>, </a:t>
            </a:r>
            <a:r>
              <a:rPr lang="ar-IQ" sz="2000" b="1" dirty="0" err="1" smtClean="0"/>
              <a:t>الكلايسين</a:t>
            </a:r>
            <a:r>
              <a:rPr lang="ar-IQ" sz="2000" b="1" dirty="0" smtClean="0"/>
              <a:t> , </a:t>
            </a:r>
            <a:r>
              <a:rPr lang="ar-IQ" sz="2000" b="1" dirty="0" err="1" smtClean="0"/>
              <a:t>الترايبتوفان</a:t>
            </a:r>
            <a:r>
              <a:rPr lang="ar-IQ" sz="2000" b="1" dirty="0" smtClean="0"/>
              <a:t> , السيرين , حامض </a:t>
            </a:r>
            <a:r>
              <a:rPr lang="ar-IQ" sz="2000" b="1" dirty="0" err="1" smtClean="0"/>
              <a:t>الاسبارتيك</a:t>
            </a:r>
            <a:r>
              <a:rPr lang="ar-IQ" sz="2000" b="1" dirty="0" smtClean="0"/>
              <a:t> و الهستدين )</a:t>
            </a:r>
          </a:p>
          <a:p>
            <a:pPr algn="r" rtl="1"/>
            <a:r>
              <a:rPr lang="en-US" sz="2000" b="1" dirty="0"/>
              <a:t> </a:t>
            </a:r>
            <a:r>
              <a:rPr lang="en-US" sz="2000" b="1" dirty="0" smtClean="0"/>
              <a:t>-c-</a:t>
            </a:r>
            <a:r>
              <a:rPr lang="ar-IQ" sz="2000" b="1" dirty="0" smtClean="0"/>
              <a:t> متخلفات الاحماض الامينية =</a:t>
            </a:r>
            <a:r>
              <a:rPr lang="en-US" sz="2000" b="1" dirty="0" smtClean="0"/>
              <a:t>2</a:t>
            </a:r>
          </a:p>
          <a:p>
            <a:pPr algn="r" rtl="1"/>
            <a:r>
              <a:rPr lang="ar-IQ" sz="2000" b="1" dirty="0" smtClean="0"/>
              <a:t>وهي الانين والهستدين </a:t>
            </a:r>
          </a:p>
          <a:p>
            <a:pPr algn="r" rtl="1"/>
            <a:endParaRPr lang="en-US" sz="2000" b="1" dirty="0"/>
          </a:p>
        </p:txBody>
      </p:sp>
    </p:spTree>
    <p:extLst>
      <p:ext uri="{BB962C8B-B14F-4D97-AF65-F5344CB8AC3E}">
        <p14:creationId xmlns:p14="http://schemas.microsoft.com/office/powerpoint/2010/main" val="206921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3404"/>
            <a:ext cx="8685500" cy="5755422"/>
          </a:xfrm>
          <a:prstGeom prst="rect">
            <a:avLst/>
          </a:prstGeom>
        </p:spPr>
        <p:txBody>
          <a:bodyPr wrap="square">
            <a:spAutoFit/>
          </a:bodyPr>
          <a:lstStyle/>
          <a:p>
            <a:pPr algn="r" rtl="1"/>
            <a:r>
              <a:rPr lang="en-US" sz="2400" b="1" dirty="0" smtClean="0"/>
              <a:t>- </a:t>
            </a:r>
            <a:r>
              <a:rPr lang="en-US" sz="2400" b="1" dirty="0"/>
              <a:t>2</a:t>
            </a:r>
            <a:r>
              <a:rPr lang="ar-IQ" sz="2400" b="1" dirty="0" smtClean="0"/>
              <a:t>التركيب </a:t>
            </a:r>
            <a:r>
              <a:rPr lang="ar-IQ" sz="2400" b="1" dirty="0"/>
              <a:t>الثانوي للبروتين </a:t>
            </a:r>
            <a:r>
              <a:rPr lang="en-US" sz="2400" b="1" dirty="0" err="1"/>
              <a:t>Secodary</a:t>
            </a:r>
            <a:r>
              <a:rPr lang="en-US" sz="2400" b="1" dirty="0"/>
              <a:t> structure of </a:t>
            </a:r>
            <a:r>
              <a:rPr lang="en-US" sz="2400" b="1" dirty="0" smtClean="0"/>
              <a:t>protein</a:t>
            </a:r>
          </a:p>
          <a:p>
            <a:pPr algn="r" rtl="1"/>
            <a:endParaRPr lang="en-US" sz="2400" b="1" dirty="0"/>
          </a:p>
          <a:p>
            <a:pPr algn="r" rtl="1"/>
            <a:r>
              <a:rPr lang="ar-IQ" sz="2000" b="1" dirty="0"/>
              <a:t>يشير هذا التركيب الى انطواء او التواء السلاسل </a:t>
            </a:r>
            <a:r>
              <a:rPr lang="ar-IQ" sz="2000" b="1" dirty="0" err="1"/>
              <a:t>الببتيدية</a:t>
            </a:r>
            <a:r>
              <a:rPr lang="ar-IQ" sz="2000" b="1" dirty="0"/>
              <a:t> في الحالة الطبيعية وعلى امتداد محور واحد ان هذا الالتواء يتم تثبيته بواسطة الاواصر الهيدروجينية والجسور الكبريتية. </a:t>
            </a:r>
            <a:endParaRPr lang="en-US" sz="2000" b="1" dirty="0" smtClean="0"/>
          </a:p>
          <a:p>
            <a:pPr algn="r" rtl="1"/>
            <a:endParaRPr lang="ar-IQ" sz="2000" b="1" dirty="0"/>
          </a:p>
          <a:p>
            <a:pPr algn="r" rtl="1"/>
            <a:r>
              <a:rPr lang="ar-IQ" sz="2000" b="1" dirty="0"/>
              <a:t>ويتضمن التركيب الثانوي ثلاثة. اشكال هي </a:t>
            </a:r>
            <a:r>
              <a:rPr lang="ar-IQ" sz="2000" b="1" dirty="0" smtClean="0"/>
              <a:t>:</a:t>
            </a:r>
            <a:endParaRPr lang="en-US" sz="2000" b="1" dirty="0" smtClean="0"/>
          </a:p>
          <a:p>
            <a:pPr algn="r" rtl="1"/>
            <a:r>
              <a:rPr lang="en-US" sz="2000" b="1" dirty="0"/>
              <a:t>-</a:t>
            </a:r>
            <a:r>
              <a:rPr lang="en-US" sz="2000" b="1" dirty="0" smtClean="0"/>
              <a:t>1</a:t>
            </a:r>
            <a:r>
              <a:rPr lang="ar-IQ" sz="2000" b="1" dirty="0" smtClean="0"/>
              <a:t>المنحنى </a:t>
            </a:r>
            <a:r>
              <a:rPr lang="ar-IQ" sz="2000" b="1" dirty="0"/>
              <a:t>الحلزوني الفا </a:t>
            </a:r>
            <a:r>
              <a:rPr lang="ar-IQ" sz="2000" b="1" dirty="0" smtClean="0"/>
              <a:t>          </a:t>
            </a:r>
            <a:r>
              <a:rPr lang="el-GR" sz="2000" b="1" dirty="0"/>
              <a:t>α</a:t>
            </a:r>
            <a:r>
              <a:rPr lang="ar-IQ" sz="2000" b="1" dirty="0" smtClean="0"/>
              <a:t> -</a:t>
            </a:r>
            <a:r>
              <a:rPr lang="en-US" sz="2000" b="1" dirty="0" smtClean="0"/>
              <a:t>Helix</a:t>
            </a:r>
            <a:endParaRPr lang="en-US" sz="2000" b="1" dirty="0"/>
          </a:p>
          <a:p>
            <a:pPr algn="r" rtl="1"/>
            <a:r>
              <a:rPr lang="ar-IQ" sz="2000" b="1" dirty="0"/>
              <a:t>تكون السلاسل </a:t>
            </a:r>
            <a:r>
              <a:rPr lang="ar-IQ" sz="2000" b="1" dirty="0" err="1"/>
              <a:t>الببتيدية</a:t>
            </a:r>
            <a:r>
              <a:rPr lang="ar-IQ" sz="2000" b="1" dirty="0"/>
              <a:t>  ملتوية </a:t>
            </a:r>
            <a:r>
              <a:rPr lang="ar-IQ" sz="2000" b="1" dirty="0" err="1"/>
              <a:t>بأنتظام</a:t>
            </a:r>
            <a:r>
              <a:rPr lang="ar-IQ" sz="2000" b="1" dirty="0"/>
              <a:t> لتشكل تركيبا يسمى المنحنى الحلزوني  كما في البروتين الليفي </a:t>
            </a:r>
            <a:r>
              <a:rPr lang="ar-IQ" sz="2000" b="1" dirty="0" err="1"/>
              <a:t>الكيراتين</a:t>
            </a:r>
            <a:r>
              <a:rPr lang="ar-IQ" sz="2000" b="1" dirty="0"/>
              <a:t> </a:t>
            </a:r>
            <a:r>
              <a:rPr lang="en-US" sz="2000" b="1" dirty="0" smtClean="0"/>
              <a:t>.</a:t>
            </a:r>
          </a:p>
          <a:p>
            <a:pPr algn="r" rtl="1"/>
            <a:endParaRPr lang="en-US" sz="2000" b="1" dirty="0"/>
          </a:p>
          <a:p>
            <a:pPr algn="r" rtl="1"/>
            <a:endParaRPr lang="en-US" sz="2000" b="1" dirty="0" smtClean="0"/>
          </a:p>
          <a:p>
            <a:pPr algn="r" rtl="1"/>
            <a:endParaRPr lang="en-US" sz="2000" b="1" dirty="0"/>
          </a:p>
          <a:p>
            <a:pPr algn="r" rtl="1"/>
            <a:endParaRPr lang="en-US" sz="2000" b="1" dirty="0" smtClean="0"/>
          </a:p>
          <a:p>
            <a:pPr algn="r" rtl="1"/>
            <a:endParaRPr lang="en-US" sz="2000" b="1" dirty="0"/>
          </a:p>
          <a:p>
            <a:pPr algn="r" rtl="1"/>
            <a:endParaRPr lang="en-US" sz="2000" b="1" dirty="0" smtClean="0"/>
          </a:p>
          <a:p>
            <a:pPr algn="r" rtl="1"/>
            <a:endParaRPr lang="en-US" sz="2000" b="1" dirty="0" smtClean="0"/>
          </a:p>
          <a:p>
            <a:pPr algn="r" rtl="1"/>
            <a:endParaRPr lang="en-US" sz="2000" b="1" dirty="0" smtClean="0"/>
          </a:p>
          <a:p>
            <a:pPr algn="r" rtl="1"/>
            <a:endParaRPr lang="ar-IQ" sz="2000" b="1" dirty="0" smtClean="0"/>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8250" y="3416414"/>
            <a:ext cx="5076056" cy="2408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ربع نص 3"/>
          <p:cNvSpPr txBox="1"/>
          <p:nvPr/>
        </p:nvSpPr>
        <p:spPr>
          <a:xfrm>
            <a:off x="3131840" y="6165304"/>
            <a:ext cx="3312368" cy="461665"/>
          </a:xfrm>
          <a:prstGeom prst="rect">
            <a:avLst/>
          </a:prstGeom>
          <a:noFill/>
          <a:ln>
            <a:solidFill>
              <a:srgbClr val="002060"/>
            </a:solidFill>
          </a:ln>
        </p:spPr>
        <p:txBody>
          <a:bodyPr wrap="square" rtlCol="0">
            <a:spAutoFit/>
          </a:bodyPr>
          <a:lstStyle/>
          <a:p>
            <a:pPr algn="ctr"/>
            <a:r>
              <a:rPr lang="ar-IQ" b="1" dirty="0" smtClean="0"/>
              <a:t>ا</a:t>
            </a:r>
            <a:r>
              <a:rPr lang="ar-IQ" sz="2400" b="1" dirty="0" smtClean="0"/>
              <a:t>لمنحنى الحلزوني الفا</a:t>
            </a:r>
            <a:r>
              <a:rPr lang="ar-IQ" dirty="0" smtClean="0"/>
              <a:t> </a:t>
            </a:r>
            <a:endParaRPr lang="en-US" dirty="0"/>
          </a:p>
        </p:txBody>
      </p:sp>
    </p:spTree>
    <p:extLst>
      <p:ext uri="{BB962C8B-B14F-4D97-AF65-F5344CB8AC3E}">
        <p14:creationId xmlns:p14="http://schemas.microsoft.com/office/powerpoint/2010/main" val="195551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9036496" cy="2862322"/>
          </a:xfrm>
          <a:prstGeom prst="rect">
            <a:avLst/>
          </a:prstGeom>
        </p:spPr>
        <p:txBody>
          <a:bodyPr wrap="square">
            <a:spAutoFit/>
          </a:bodyPr>
          <a:lstStyle/>
          <a:p>
            <a:pPr lvl="0" algn="r" rtl="1"/>
            <a:r>
              <a:rPr lang="en-US" sz="2000" b="1" dirty="0" smtClean="0">
                <a:solidFill>
                  <a:prstClr val="black"/>
                </a:solidFill>
              </a:rPr>
              <a:t>-2</a:t>
            </a:r>
            <a:r>
              <a:rPr lang="ar-IQ" sz="2000" b="1" dirty="0" smtClean="0">
                <a:solidFill>
                  <a:prstClr val="black"/>
                </a:solidFill>
              </a:rPr>
              <a:t>الصفائح </a:t>
            </a:r>
            <a:r>
              <a:rPr lang="ar-IQ" sz="2000" b="1" dirty="0">
                <a:solidFill>
                  <a:prstClr val="black"/>
                </a:solidFill>
              </a:rPr>
              <a:t>المسطحة بيتا ( السطح </a:t>
            </a:r>
            <a:r>
              <a:rPr lang="ar-IQ" sz="2000" b="1" dirty="0" err="1">
                <a:solidFill>
                  <a:prstClr val="black"/>
                </a:solidFill>
              </a:rPr>
              <a:t>المطوى</a:t>
            </a:r>
            <a:r>
              <a:rPr lang="ar-IQ" sz="2000" b="1" dirty="0">
                <a:solidFill>
                  <a:prstClr val="black"/>
                </a:solidFill>
              </a:rPr>
              <a:t>)   </a:t>
            </a:r>
            <a:r>
              <a:rPr lang="en-US" sz="2000" b="1" dirty="0">
                <a:solidFill>
                  <a:prstClr val="black"/>
                </a:solidFill>
              </a:rPr>
              <a:t>pleated phase </a:t>
            </a:r>
          </a:p>
          <a:p>
            <a:pPr lvl="0" algn="r" rtl="1"/>
            <a:r>
              <a:rPr lang="ar-IQ" sz="2000" b="1" dirty="0" smtClean="0">
                <a:solidFill>
                  <a:prstClr val="black"/>
                </a:solidFill>
              </a:rPr>
              <a:t>تترتب السلاسل </a:t>
            </a:r>
            <a:r>
              <a:rPr lang="ar-IQ" sz="2000" b="1" dirty="0" err="1">
                <a:solidFill>
                  <a:prstClr val="black"/>
                </a:solidFill>
              </a:rPr>
              <a:t>الببتيدية</a:t>
            </a:r>
            <a:r>
              <a:rPr lang="ar-IQ" sz="2000" b="1" dirty="0">
                <a:solidFill>
                  <a:prstClr val="black"/>
                </a:solidFill>
              </a:rPr>
              <a:t> على </a:t>
            </a:r>
            <a:r>
              <a:rPr lang="ar-IQ" sz="2000" b="1" dirty="0" smtClean="0">
                <a:solidFill>
                  <a:prstClr val="black"/>
                </a:solidFill>
              </a:rPr>
              <a:t>ابعاد </a:t>
            </a:r>
            <a:r>
              <a:rPr lang="ar-IQ" sz="2000" b="1" dirty="0">
                <a:solidFill>
                  <a:prstClr val="black"/>
                </a:solidFill>
              </a:rPr>
              <a:t>متعرجة   </a:t>
            </a:r>
            <a:r>
              <a:rPr lang="ar-IQ" sz="2000" b="1" dirty="0" err="1">
                <a:solidFill>
                  <a:prstClr val="black"/>
                </a:solidFill>
              </a:rPr>
              <a:t>تشبة</a:t>
            </a:r>
            <a:r>
              <a:rPr lang="ar-IQ" sz="2000" b="1" dirty="0">
                <a:solidFill>
                  <a:prstClr val="black"/>
                </a:solidFill>
              </a:rPr>
              <a:t> </a:t>
            </a:r>
            <a:r>
              <a:rPr lang="ar-IQ" sz="2000" b="1" dirty="0" err="1">
                <a:solidFill>
                  <a:prstClr val="black"/>
                </a:solidFill>
              </a:rPr>
              <a:t>الزكزاك</a:t>
            </a:r>
            <a:r>
              <a:rPr lang="ar-IQ" sz="2000" b="1" dirty="0">
                <a:solidFill>
                  <a:prstClr val="black"/>
                </a:solidFill>
              </a:rPr>
              <a:t>  وتكون متوازية مع بعضها ومرتبطة مع بعضها بواسطة الاواصر الهيدروجينية </a:t>
            </a:r>
            <a:r>
              <a:rPr lang="ar-IQ" sz="2000" b="1" dirty="0" smtClean="0">
                <a:solidFill>
                  <a:prstClr val="black"/>
                </a:solidFill>
              </a:rPr>
              <a:t>وتقع المجاميع </a:t>
            </a:r>
            <a:r>
              <a:rPr lang="en-US" sz="2000" b="1" dirty="0" smtClean="0">
                <a:solidFill>
                  <a:prstClr val="black"/>
                </a:solidFill>
              </a:rPr>
              <a:t>R</a:t>
            </a:r>
            <a:r>
              <a:rPr lang="ar-IQ" sz="2000" b="1" dirty="0" smtClean="0">
                <a:solidFill>
                  <a:prstClr val="black"/>
                </a:solidFill>
              </a:rPr>
              <a:t>اعلى واسفل الصفيحة </a:t>
            </a:r>
            <a:r>
              <a:rPr lang="ar-IQ" sz="2000" b="1" dirty="0" smtClean="0">
                <a:solidFill>
                  <a:prstClr val="black"/>
                </a:solidFill>
              </a:rPr>
              <a:t> </a:t>
            </a:r>
            <a:r>
              <a:rPr lang="ar-IQ" sz="2000" b="1" dirty="0">
                <a:solidFill>
                  <a:prstClr val="black"/>
                </a:solidFill>
              </a:rPr>
              <a:t>كما في بروتين </a:t>
            </a:r>
            <a:r>
              <a:rPr lang="ar-IQ" sz="2000" b="1" dirty="0" err="1">
                <a:solidFill>
                  <a:prstClr val="black"/>
                </a:solidFill>
              </a:rPr>
              <a:t>الفبروين</a:t>
            </a:r>
            <a:r>
              <a:rPr lang="ar-IQ" sz="2000" b="1" dirty="0">
                <a:solidFill>
                  <a:prstClr val="black"/>
                </a:solidFill>
              </a:rPr>
              <a:t> ( بروتين الحرير الليفي </a:t>
            </a:r>
            <a:r>
              <a:rPr lang="ar-IQ" sz="2000" b="1" dirty="0" smtClean="0">
                <a:solidFill>
                  <a:prstClr val="black"/>
                </a:solidFill>
              </a:rPr>
              <a:t>)</a:t>
            </a:r>
            <a:endParaRPr lang="en-US" sz="2000" b="1" dirty="0" smtClean="0">
              <a:solidFill>
                <a:prstClr val="black"/>
              </a:solidFill>
            </a:endParaRPr>
          </a:p>
          <a:p>
            <a:pPr lvl="0" algn="r" rtl="1"/>
            <a:endParaRPr lang="en-US" sz="2000" b="1" dirty="0">
              <a:solidFill>
                <a:prstClr val="black"/>
              </a:solidFill>
            </a:endParaRPr>
          </a:p>
          <a:p>
            <a:pPr lvl="0" algn="r" rtl="1"/>
            <a:endParaRPr lang="en-US" sz="2000" b="1" dirty="0" smtClean="0">
              <a:solidFill>
                <a:prstClr val="black"/>
              </a:solidFill>
            </a:endParaRPr>
          </a:p>
          <a:p>
            <a:pPr lvl="0" algn="r" rtl="1"/>
            <a:endParaRPr lang="en-US" sz="2000" b="1" dirty="0">
              <a:solidFill>
                <a:prstClr val="black"/>
              </a:solidFill>
            </a:endParaRPr>
          </a:p>
          <a:p>
            <a:pPr lvl="0" algn="r" rtl="1"/>
            <a:endParaRPr lang="en-US" sz="2000" b="1" dirty="0" smtClean="0">
              <a:solidFill>
                <a:prstClr val="black"/>
              </a:solidFill>
            </a:endParaRPr>
          </a:p>
          <a:p>
            <a:pPr lvl="0" algn="r" rtl="1"/>
            <a:endParaRPr lang="en-US" sz="2000" b="1"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638092"/>
            <a:ext cx="6464353" cy="2827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1384300" y="5589240"/>
            <a:ext cx="5760640" cy="461665"/>
          </a:xfrm>
          <a:prstGeom prst="rect">
            <a:avLst/>
          </a:prstGeom>
          <a:noFill/>
          <a:ln>
            <a:solidFill>
              <a:srgbClr val="002060"/>
            </a:solidFill>
          </a:ln>
        </p:spPr>
        <p:txBody>
          <a:bodyPr wrap="square" rtlCol="0">
            <a:spAutoFit/>
          </a:bodyPr>
          <a:lstStyle/>
          <a:p>
            <a:pPr algn="ctr" rtl="1"/>
            <a:r>
              <a:rPr lang="ar-IQ" sz="2400" b="1" dirty="0" smtClean="0"/>
              <a:t>الصفائح المسطحة بيتا </a:t>
            </a:r>
            <a:r>
              <a:rPr lang="en-US" sz="2400" b="1" dirty="0" smtClean="0"/>
              <a:t>a- </a:t>
            </a:r>
            <a:r>
              <a:rPr lang="ar-IQ" sz="2400" b="1" dirty="0" smtClean="0"/>
              <a:t>- باتجاه واحد    </a:t>
            </a:r>
            <a:r>
              <a:rPr lang="en-US" sz="2400" b="1" dirty="0" smtClean="0"/>
              <a:t>b–</a:t>
            </a:r>
            <a:r>
              <a:rPr lang="ar-IQ" sz="2400" b="1" dirty="0" smtClean="0"/>
              <a:t> باتجاهين</a:t>
            </a:r>
            <a:endParaRPr lang="en-US" sz="2400" b="1" dirty="0"/>
          </a:p>
        </p:txBody>
      </p:sp>
      <p:sp>
        <p:nvSpPr>
          <p:cNvPr id="4" name="مربع نص 3"/>
          <p:cNvSpPr txBox="1"/>
          <p:nvPr/>
        </p:nvSpPr>
        <p:spPr>
          <a:xfrm>
            <a:off x="7092280" y="3501008"/>
            <a:ext cx="288032" cy="461665"/>
          </a:xfrm>
          <a:prstGeom prst="rect">
            <a:avLst/>
          </a:prstGeom>
          <a:noFill/>
          <a:ln>
            <a:solidFill>
              <a:srgbClr val="002060"/>
            </a:solidFill>
          </a:ln>
        </p:spPr>
        <p:txBody>
          <a:bodyPr wrap="square" rtlCol="0">
            <a:spAutoFit/>
          </a:bodyPr>
          <a:lstStyle/>
          <a:p>
            <a:r>
              <a:rPr lang="en-US" sz="2400" b="1" dirty="0"/>
              <a:t>a</a:t>
            </a:r>
            <a:endParaRPr lang="en-US" b="1" dirty="0"/>
          </a:p>
        </p:txBody>
      </p:sp>
      <p:sp>
        <p:nvSpPr>
          <p:cNvPr id="5" name="مربع نص 4"/>
          <p:cNvSpPr txBox="1"/>
          <p:nvPr/>
        </p:nvSpPr>
        <p:spPr>
          <a:xfrm>
            <a:off x="1907704" y="3501008"/>
            <a:ext cx="360040" cy="461665"/>
          </a:xfrm>
          <a:prstGeom prst="rect">
            <a:avLst/>
          </a:prstGeom>
          <a:noFill/>
          <a:ln>
            <a:solidFill>
              <a:srgbClr val="002060"/>
            </a:solidFill>
          </a:ln>
        </p:spPr>
        <p:txBody>
          <a:bodyPr wrap="square" rtlCol="0">
            <a:spAutoFit/>
          </a:bodyPr>
          <a:lstStyle/>
          <a:p>
            <a:r>
              <a:rPr lang="en-US" sz="2400" b="1" dirty="0" smtClean="0"/>
              <a:t>b</a:t>
            </a:r>
            <a:endParaRPr lang="en-US" b="1" dirty="0"/>
          </a:p>
        </p:txBody>
      </p:sp>
    </p:spTree>
    <p:extLst>
      <p:ext uri="{BB962C8B-B14F-4D97-AF65-F5344CB8AC3E}">
        <p14:creationId xmlns:p14="http://schemas.microsoft.com/office/powerpoint/2010/main" val="146164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1015663"/>
          </a:xfrm>
          <a:prstGeom prst="rect">
            <a:avLst/>
          </a:prstGeom>
        </p:spPr>
        <p:txBody>
          <a:bodyPr wrap="square">
            <a:spAutoFit/>
          </a:bodyPr>
          <a:lstStyle/>
          <a:p>
            <a:pPr algn="r" rtl="1"/>
            <a:r>
              <a:rPr lang="en-US" sz="2000" b="1" dirty="0"/>
              <a:t>-</a:t>
            </a:r>
            <a:r>
              <a:rPr lang="en-US" sz="2000" b="1" dirty="0" smtClean="0"/>
              <a:t>3</a:t>
            </a:r>
            <a:r>
              <a:rPr lang="ar-IQ" sz="2000" b="1" dirty="0" smtClean="0"/>
              <a:t>المنحنى </a:t>
            </a:r>
            <a:r>
              <a:rPr lang="ar-IQ" sz="2000" b="1" dirty="0"/>
              <a:t>الحلزوني الثلاثي </a:t>
            </a:r>
            <a:r>
              <a:rPr lang="en-US" sz="2000" b="1" dirty="0"/>
              <a:t>Triple helix</a:t>
            </a:r>
          </a:p>
          <a:p>
            <a:pPr algn="r" rtl="1"/>
            <a:r>
              <a:rPr lang="ar-IQ" sz="2000" b="1" dirty="0"/>
              <a:t>يوضح هذا التركيب التواء ثلاثة سلاسل </a:t>
            </a:r>
            <a:r>
              <a:rPr lang="ar-IQ" sz="2000" b="1" dirty="0" err="1"/>
              <a:t>ببتيدية</a:t>
            </a:r>
            <a:r>
              <a:rPr lang="ar-IQ" sz="2000" b="1" dirty="0"/>
              <a:t> حول بعضها البعض لتكوين منحنى حلزوني ثلاثي . كما في بروتين الكولاجين الليفي</a:t>
            </a:r>
            <a:endParaRPr lang="en-US" sz="20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667" y="1412776"/>
            <a:ext cx="2540595" cy="4336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3337706" y="5877272"/>
            <a:ext cx="3250518" cy="461665"/>
          </a:xfrm>
          <a:prstGeom prst="rect">
            <a:avLst/>
          </a:prstGeom>
          <a:noFill/>
          <a:ln>
            <a:solidFill>
              <a:srgbClr val="002060"/>
            </a:solidFill>
          </a:ln>
        </p:spPr>
        <p:txBody>
          <a:bodyPr wrap="square" rtlCol="0">
            <a:spAutoFit/>
          </a:bodyPr>
          <a:lstStyle/>
          <a:p>
            <a:pPr algn="ctr"/>
            <a:r>
              <a:rPr lang="ar-IQ" sz="2400" b="1" dirty="0" smtClean="0"/>
              <a:t>المنحنى الحلزوني الثلاثي</a:t>
            </a:r>
            <a:endParaRPr lang="en-US" sz="2400" b="1" dirty="0"/>
          </a:p>
        </p:txBody>
      </p:sp>
    </p:spTree>
    <p:extLst>
      <p:ext uri="{BB962C8B-B14F-4D97-AF65-F5344CB8AC3E}">
        <p14:creationId xmlns:p14="http://schemas.microsoft.com/office/powerpoint/2010/main" val="299425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30904"/>
            <a:ext cx="8964488" cy="2616101"/>
          </a:xfrm>
          <a:prstGeom prst="rect">
            <a:avLst/>
          </a:prstGeom>
        </p:spPr>
        <p:txBody>
          <a:bodyPr wrap="square">
            <a:spAutoFit/>
          </a:bodyPr>
          <a:lstStyle/>
          <a:p>
            <a:pPr algn="r" rtl="1"/>
            <a:r>
              <a:rPr lang="en-US" sz="2400" b="1" dirty="0" smtClean="0"/>
              <a:t>-3</a:t>
            </a:r>
            <a:r>
              <a:rPr lang="ar-IQ" sz="2400" b="1" dirty="0" smtClean="0"/>
              <a:t>التركيب </a:t>
            </a:r>
            <a:r>
              <a:rPr lang="ar-IQ" sz="2400" b="1" dirty="0"/>
              <a:t>الثلاثي </a:t>
            </a:r>
            <a:r>
              <a:rPr lang="ar-IQ" sz="2400" b="1" dirty="0" smtClean="0"/>
              <a:t>للبروتين </a:t>
            </a:r>
            <a:r>
              <a:rPr lang="en-US" sz="2400" b="1" dirty="0"/>
              <a:t>Tertiary structure of protein </a:t>
            </a:r>
            <a:endParaRPr lang="ar-IQ" sz="2400" b="1" dirty="0" smtClean="0"/>
          </a:p>
          <a:p>
            <a:pPr algn="r" rtl="1"/>
            <a:endParaRPr lang="en-US" sz="2000" b="1" dirty="0"/>
          </a:p>
          <a:p>
            <a:pPr algn="just" rtl="1"/>
            <a:r>
              <a:rPr lang="ar-IQ" sz="2000" b="1" dirty="0"/>
              <a:t>يحدد هذا التركيب الشكل الكلي لجزيء البروتين الكروي </a:t>
            </a:r>
            <a:r>
              <a:rPr lang="ar-IQ" sz="2000" b="1" dirty="0" err="1"/>
              <a:t>بابعاده</a:t>
            </a:r>
            <a:r>
              <a:rPr lang="ar-IQ" sz="2000" b="1" dirty="0"/>
              <a:t> </a:t>
            </a:r>
            <a:r>
              <a:rPr lang="ar-IQ" sz="2000" b="1" dirty="0" err="1"/>
              <a:t>الثلاثه</a:t>
            </a:r>
            <a:r>
              <a:rPr lang="ar-IQ" sz="2000" b="1" dirty="0"/>
              <a:t> حيث تتحدد فيه كافة انحناءات والتفافات الجزيئة وعلى اكثر من محور للسلسلة </a:t>
            </a:r>
            <a:r>
              <a:rPr lang="ar-IQ" sz="2000" b="1" dirty="0" err="1"/>
              <a:t>الببتيدية</a:t>
            </a:r>
            <a:r>
              <a:rPr lang="ar-IQ" sz="2000" b="1" dirty="0"/>
              <a:t> وهناك اكثر من </a:t>
            </a:r>
            <a:r>
              <a:rPr lang="ar-IQ" sz="2000" b="1" dirty="0" smtClean="0"/>
              <a:t>اصره </a:t>
            </a:r>
            <a:r>
              <a:rPr lang="ar-IQ" sz="2000" b="1" dirty="0"/>
              <a:t>تساعد على ثبات هذا الشكل .وان بعض هذه الاواصر تكون اكثر قوة من الاواصر الهيدروجينية وتشمل هذه الاواصر </a:t>
            </a:r>
            <a:r>
              <a:rPr lang="ar-IQ" sz="2000" b="1" dirty="0" err="1"/>
              <a:t>الاواصر</a:t>
            </a:r>
            <a:r>
              <a:rPr lang="ar-IQ" sz="2000" b="1" dirty="0"/>
              <a:t> الايونية والجسور ثنائية الكبريت مثل انزيم </a:t>
            </a:r>
            <a:r>
              <a:rPr lang="en-US" sz="2000" b="1" dirty="0"/>
              <a:t>pancreatic </a:t>
            </a:r>
            <a:r>
              <a:rPr lang="en-US" sz="2000" b="1" dirty="0" err="1"/>
              <a:t>ribonuclase</a:t>
            </a:r>
            <a:r>
              <a:rPr lang="en-US" sz="2000" b="1" dirty="0"/>
              <a:t> </a:t>
            </a:r>
            <a:r>
              <a:rPr lang="ar-IQ" sz="2000" b="1" dirty="0"/>
              <a:t>الموجود في البنكرياس وكما موضح في </a:t>
            </a:r>
            <a:r>
              <a:rPr lang="ar-IQ" sz="2000" b="1" dirty="0" smtClean="0"/>
              <a:t>الشكل</a:t>
            </a:r>
            <a:endParaRPr lang="en-US" sz="2000" b="1" dirty="0" smtClean="0"/>
          </a:p>
          <a:p>
            <a:pPr algn="r" rtl="1"/>
            <a:endParaRPr lang="en-US" sz="2000" b="1"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93701" y="2492897"/>
            <a:ext cx="5980534" cy="3349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2195736" y="6078487"/>
            <a:ext cx="4176464" cy="461665"/>
          </a:xfrm>
          <a:prstGeom prst="rect">
            <a:avLst/>
          </a:prstGeom>
          <a:noFill/>
          <a:ln>
            <a:solidFill>
              <a:srgbClr val="002060"/>
            </a:solidFill>
          </a:ln>
        </p:spPr>
        <p:txBody>
          <a:bodyPr wrap="square" rtlCol="0">
            <a:spAutoFit/>
          </a:bodyPr>
          <a:lstStyle/>
          <a:p>
            <a:pPr algn="ctr"/>
            <a:r>
              <a:rPr lang="ar-IQ" dirty="0" smtClean="0"/>
              <a:t>ا</a:t>
            </a:r>
            <a:r>
              <a:rPr lang="ar-IQ" sz="2400" b="1" dirty="0" smtClean="0"/>
              <a:t>لتركيب الثلاثي للبروتين</a:t>
            </a:r>
            <a:endParaRPr lang="en-US" sz="2400" b="1" dirty="0"/>
          </a:p>
        </p:txBody>
      </p:sp>
    </p:spTree>
    <p:extLst>
      <p:ext uri="{BB962C8B-B14F-4D97-AF65-F5344CB8AC3E}">
        <p14:creationId xmlns:p14="http://schemas.microsoft.com/office/powerpoint/2010/main" val="38582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928992" cy="2062103"/>
          </a:xfrm>
          <a:prstGeom prst="rect">
            <a:avLst/>
          </a:prstGeom>
        </p:spPr>
        <p:txBody>
          <a:bodyPr wrap="square">
            <a:spAutoFit/>
          </a:bodyPr>
          <a:lstStyle/>
          <a:p>
            <a:pPr algn="r" rtl="1"/>
            <a:r>
              <a:rPr lang="ar-IQ" sz="2400" b="1" dirty="0"/>
              <a:t>التركيب الرباعي للبروتين  </a:t>
            </a:r>
            <a:r>
              <a:rPr lang="en-US" sz="2400" b="1" dirty="0" err="1"/>
              <a:t>Quatenary</a:t>
            </a:r>
            <a:r>
              <a:rPr lang="en-US" sz="2400" b="1" dirty="0"/>
              <a:t> structure of protein </a:t>
            </a:r>
            <a:endParaRPr lang="ar-IQ" sz="2400" b="1" dirty="0" smtClean="0"/>
          </a:p>
          <a:p>
            <a:pPr algn="r" rtl="1"/>
            <a:endParaRPr lang="en-US" sz="2400" b="1" dirty="0"/>
          </a:p>
          <a:p>
            <a:pPr algn="just" rtl="1"/>
            <a:r>
              <a:rPr lang="ar-IQ" sz="2000" b="1" dirty="0"/>
              <a:t>يشير هذا التركيب الى الطريقة التي تنتظم فيها عدد من السلاسل </a:t>
            </a:r>
            <a:r>
              <a:rPr lang="ar-IQ" sz="2000" b="1" dirty="0" err="1"/>
              <a:t>الببتيدية</a:t>
            </a:r>
            <a:r>
              <a:rPr lang="ar-IQ" sz="2000" b="1" dirty="0"/>
              <a:t> مع بعض لتكوين وحده كبيره كجزيء بروتين معين فقد تنتظم  سلسلتين او اربعة او اكثر لتكوين الشكل الرباعي كما في جزيئة الهيموغلوبين التي تتكون من اربع سلاسل </a:t>
            </a:r>
            <a:r>
              <a:rPr lang="ar-IQ" sz="2000" b="1" dirty="0" err="1"/>
              <a:t>ببتيدية</a:t>
            </a:r>
            <a:r>
              <a:rPr lang="ar-IQ" sz="2000" b="1" dirty="0"/>
              <a:t>  اثنان الفا باتجاه معين واثنان بيتا باتجاه معاكس . علما ان سلاسل الفا وبيتا لها نفس الاطوال والانحناءات والشكل ثلاثي الابعاد .</a:t>
            </a:r>
            <a:endParaRPr lang="en-US"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66767"/>
            <a:ext cx="7632848" cy="413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4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20472" cy="6001643"/>
          </a:xfrm>
          <a:prstGeom prst="rect">
            <a:avLst/>
          </a:prstGeom>
        </p:spPr>
        <p:txBody>
          <a:bodyPr wrap="square">
            <a:spAutoFit/>
          </a:bodyPr>
          <a:lstStyle/>
          <a:p>
            <a:pPr algn="r" rtl="1"/>
            <a:r>
              <a:rPr lang="ar-IQ" sz="2400" b="1" dirty="0" smtClean="0"/>
              <a:t>فقدان </a:t>
            </a:r>
            <a:r>
              <a:rPr lang="ar-IQ" sz="2400" b="1" dirty="0"/>
              <a:t>الصفات الطبيعية للبروتين ( مسخ البروتين ) </a:t>
            </a:r>
            <a:r>
              <a:rPr lang="en-US" sz="2400" b="1" dirty="0"/>
              <a:t>denaturation of protein  </a:t>
            </a:r>
          </a:p>
          <a:p>
            <a:pPr algn="r"/>
            <a:endParaRPr lang="ar-IQ" sz="2000" b="1" dirty="0" smtClean="0"/>
          </a:p>
          <a:p>
            <a:pPr algn="r"/>
            <a:r>
              <a:rPr lang="ar-IQ" sz="2000" b="1" dirty="0" smtClean="0"/>
              <a:t>تحدث </a:t>
            </a:r>
            <a:r>
              <a:rPr lang="ar-IQ" sz="2000" b="1" dirty="0"/>
              <a:t>ظاهر فقدان البروتين لصفاته الطبيعية </a:t>
            </a:r>
            <a:r>
              <a:rPr lang="ar-IQ" sz="2000" b="1" dirty="0" smtClean="0"/>
              <a:t>نتيجة </a:t>
            </a:r>
            <a:r>
              <a:rPr lang="ar-IQ" sz="2000" b="1" dirty="0"/>
              <a:t>تغير في التركيب ( الهيئة البنائية ) الذي يؤدي بالتالي الى تغير الصفات </a:t>
            </a:r>
            <a:r>
              <a:rPr lang="ar-IQ" sz="2000" b="1" dirty="0" err="1"/>
              <a:t>الفيزياوية</a:t>
            </a:r>
            <a:r>
              <a:rPr lang="ar-IQ" sz="2000" b="1" dirty="0"/>
              <a:t> لذلك البروتين فمحاليل البروتين تفقد صفاتها الطبيعية بسبب </a:t>
            </a:r>
            <a:endParaRPr lang="ar-IQ" sz="2000" b="1" dirty="0" smtClean="0"/>
          </a:p>
          <a:p>
            <a:pPr algn="r"/>
            <a:endParaRPr lang="ar-IQ" sz="2000" b="1" dirty="0"/>
          </a:p>
          <a:p>
            <a:pPr marL="342900" indent="-342900" algn="r" rtl="1">
              <a:buFont typeface="Arial" pitchFamily="34" charset="0"/>
              <a:buChar char="•"/>
            </a:pPr>
            <a:r>
              <a:rPr lang="ar-IQ" sz="2000" b="1" dirty="0"/>
              <a:t>بقائها في محيط حامضي او قاعدي </a:t>
            </a:r>
          </a:p>
          <a:p>
            <a:pPr marL="342900" indent="-342900" algn="r" rtl="1">
              <a:buFont typeface="Arial" pitchFamily="34" charset="0"/>
              <a:buChar char="•"/>
            </a:pPr>
            <a:r>
              <a:rPr lang="ar-IQ" sz="2000" b="1" dirty="0"/>
              <a:t>عند الرج والتحريك المستمر </a:t>
            </a:r>
          </a:p>
          <a:p>
            <a:pPr marL="342900" indent="-342900" algn="r" rtl="1">
              <a:buFont typeface="Arial" pitchFamily="34" charset="0"/>
              <a:buChar char="•"/>
            </a:pPr>
            <a:r>
              <a:rPr lang="ar-IQ" sz="2000" b="1" dirty="0"/>
              <a:t>التسخين </a:t>
            </a:r>
          </a:p>
          <a:p>
            <a:pPr marL="342900" indent="-342900" algn="r" rtl="1">
              <a:buFont typeface="Arial" pitchFamily="34" charset="0"/>
              <a:buChar char="•"/>
            </a:pPr>
            <a:r>
              <a:rPr lang="ar-IQ" sz="2000" b="1" dirty="0"/>
              <a:t>وجود مواد مختزله </a:t>
            </a:r>
          </a:p>
          <a:p>
            <a:pPr marL="342900" indent="-342900" algn="r" rtl="1">
              <a:buFont typeface="Arial" pitchFamily="34" charset="0"/>
              <a:buChar char="•"/>
            </a:pPr>
            <a:r>
              <a:rPr lang="ar-IQ" sz="2000" b="1" dirty="0"/>
              <a:t>تأثير المنظفات وبعض مساحيق الغسيل </a:t>
            </a:r>
          </a:p>
          <a:p>
            <a:pPr marL="342900" indent="-342900" algn="r" rtl="1">
              <a:buFont typeface="Arial" pitchFamily="34" charset="0"/>
              <a:buChar char="•"/>
            </a:pPr>
            <a:r>
              <a:rPr lang="ar-IQ" sz="2000" b="1" dirty="0" err="1"/>
              <a:t>تاثير</a:t>
            </a:r>
            <a:r>
              <a:rPr lang="ar-IQ" sz="2000" b="1" dirty="0"/>
              <a:t> المذيبات العضوية </a:t>
            </a:r>
          </a:p>
          <a:p>
            <a:pPr marL="342900" indent="-342900" algn="r" rtl="1">
              <a:buFont typeface="Arial" pitchFamily="34" charset="0"/>
              <a:buChar char="•"/>
            </a:pPr>
            <a:r>
              <a:rPr lang="ar-IQ" sz="2000" b="1" dirty="0"/>
              <a:t>التعرض </a:t>
            </a:r>
            <a:r>
              <a:rPr lang="ar-IQ" sz="2000" b="1" dirty="0" err="1"/>
              <a:t>للاشعة</a:t>
            </a:r>
            <a:r>
              <a:rPr lang="ar-IQ" sz="2000" b="1" dirty="0"/>
              <a:t> السينية والضوء والموجات فوق الصوتية </a:t>
            </a:r>
          </a:p>
          <a:p>
            <a:pPr algn="r"/>
            <a:endParaRPr lang="ar-IQ" sz="2000" b="1" dirty="0" smtClean="0"/>
          </a:p>
          <a:p>
            <a:pPr algn="just" rtl="1"/>
            <a:r>
              <a:rPr lang="ar-IQ" sz="2000" b="1" dirty="0" smtClean="0"/>
              <a:t>هذه </a:t>
            </a:r>
            <a:r>
              <a:rPr lang="ar-IQ" sz="2000" b="1" dirty="0"/>
              <a:t>المسببات تؤدي الى فقدان البروتين </a:t>
            </a:r>
            <a:r>
              <a:rPr lang="ar-IQ" sz="2000" b="1" dirty="0" err="1"/>
              <a:t>لوظيفتة</a:t>
            </a:r>
            <a:r>
              <a:rPr lang="ar-IQ" sz="2000" b="1" dirty="0"/>
              <a:t> الحيوية والتقليل من قابلية ذوبانه عند نقطة التعادل الكهربائي وتعمل هذه المسببات على فصم الاواصر الهيدروجينية والعديد من اواصر ثنائية الكبريت مما تجعل ذلك البروتين يفقد بناءة الطبيعي </a:t>
            </a:r>
            <a:r>
              <a:rPr lang="ar-IQ" sz="2000" b="1" dirty="0" err="1"/>
              <a:t>وفعاليتة</a:t>
            </a:r>
            <a:r>
              <a:rPr lang="ar-IQ" sz="2000" b="1" dirty="0"/>
              <a:t> الحيوية ويسهل ترسيبه </a:t>
            </a:r>
            <a:r>
              <a:rPr lang="ar-IQ" sz="2000" b="1" dirty="0" smtClean="0"/>
              <a:t>.</a:t>
            </a:r>
          </a:p>
          <a:p>
            <a:pPr algn="just" rtl="1"/>
            <a:endParaRPr lang="ar-IQ" sz="2000" b="1" dirty="0"/>
          </a:p>
          <a:p>
            <a:pPr algn="just" rtl="1"/>
            <a:r>
              <a:rPr lang="ar-IQ" sz="2000" b="1" dirty="0"/>
              <a:t>وقد تسترجع بعض البروتينات بناءها الطبيعي وبالتالي فعاليتها الحيوية بعد زوال المؤثر وتحت ظروف معينة . وان عملية المسخ ليس لها تأثير على الاواصر </a:t>
            </a:r>
            <a:r>
              <a:rPr lang="ar-IQ" sz="2000" b="1" dirty="0" err="1"/>
              <a:t>الببتيدية</a:t>
            </a:r>
            <a:endParaRPr lang="en-US" sz="2000" b="1" dirty="0"/>
          </a:p>
        </p:txBody>
      </p:sp>
    </p:spTree>
    <p:extLst>
      <p:ext uri="{BB962C8B-B14F-4D97-AF65-F5344CB8AC3E}">
        <p14:creationId xmlns:p14="http://schemas.microsoft.com/office/powerpoint/2010/main" val="9177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00193" cy="2677656"/>
          </a:xfrm>
          <a:prstGeom prst="rect">
            <a:avLst/>
          </a:prstGeom>
        </p:spPr>
        <p:txBody>
          <a:bodyPr wrap="square">
            <a:spAutoFit/>
          </a:bodyPr>
          <a:lstStyle/>
          <a:p>
            <a:pPr algn="r" rtl="1"/>
            <a:r>
              <a:rPr lang="ar-IQ" sz="2400" b="1" dirty="0"/>
              <a:t>تعيين الوزن الجزيئي للبروتينات </a:t>
            </a:r>
            <a:r>
              <a:rPr lang="en-US" sz="2400" b="1" dirty="0"/>
              <a:t>Determination of molecular weight of protein</a:t>
            </a:r>
          </a:p>
          <a:p>
            <a:pPr algn="r" rtl="1"/>
            <a:endParaRPr lang="ar-IQ" sz="2000" b="1" dirty="0" smtClean="0"/>
          </a:p>
          <a:p>
            <a:pPr algn="r" rtl="1"/>
            <a:r>
              <a:rPr lang="ar-IQ" sz="2000" b="1" dirty="0" smtClean="0"/>
              <a:t>هناك </a:t>
            </a:r>
            <a:r>
              <a:rPr lang="ar-IQ" sz="2000" b="1" dirty="0"/>
              <a:t>عدة طرق لتعيين الوزن الجزيئي للبروتينات منها </a:t>
            </a:r>
          </a:p>
          <a:p>
            <a:pPr algn="r" rtl="1"/>
            <a:r>
              <a:rPr lang="ar-IQ" sz="2000" b="1" dirty="0"/>
              <a:t>1- الطرد المركزي فائق السرعة </a:t>
            </a:r>
          </a:p>
          <a:p>
            <a:pPr algn="r" rtl="1"/>
            <a:r>
              <a:rPr lang="ar-IQ" sz="2000" b="1" dirty="0"/>
              <a:t>2- الضغط </a:t>
            </a:r>
            <a:r>
              <a:rPr lang="ar-IQ" sz="2000" b="1" dirty="0" err="1"/>
              <a:t>الازموزي</a:t>
            </a:r>
            <a:r>
              <a:rPr lang="ar-IQ" sz="2000" b="1" dirty="0"/>
              <a:t> </a:t>
            </a:r>
          </a:p>
          <a:p>
            <a:pPr algn="r" rtl="1"/>
            <a:r>
              <a:rPr lang="ar-IQ" sz="2000" b="1" dirty="0"/>
              <a:t>3- التشتت الضوئي </a:t>
            </a:r>
          </a:p>
          <a:p>
            <a:pPr algn="r" rtl="1"/>
            <a:r>
              <a:rPr lang="ar-IQ" sz="2000" b="1" dirty="0"/>
              <a:t>4- الطرد المركزي المتدرج </a:t>
            </a:r>
            <a:r>
              <a:rPr lang="ar-IQ" sz="2000" b="1" dirty="0" err="1"/>
              <a:t>الموقعي</a:t>
            </a:r>
            <a:endParaRPr lang="en-US" sz="2000" b="1" dirty="0"/>
          </a:p>
        </p:txBody>
      </p:sp>
    </p:spTree>
    <p:extLst>
      <p:ext uri="{BB962C8B-B14F-4D97-AF65-F5344CB8AC3E}">
        <p14:creationId xmlns:p14="http://schemas.microsoft.com/office/powerpoint/2010/main" val="347017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877" y="70721"/>
            <a:ext cx="8964487" cy="3200876"/>
          </a:xfrm>
          <a:prstGeom prst="rect">
            <a:avLst/>
          </a:prstGeom>
        </p:spPr>
        <p:txBody>
          <a:bodyPr wrap="square">
            <a:spAutoFit/>
          </a:bodyPr>
          <a:lstStyle/>
          <a:p>
            <a:pPr algn="r" rtl="1"/>
            <a:r>
              <a:rPr lang="ar-IQ" sz="2400" b="1" dirty="0" smtClean="0"/>
              <a:t>البروتينات </a:t>
            </a:r>
            <a:r>
              <a:rPr lang="en-US" sz="2400" b="1" dirty="0" err="1" smtClean="0"/>
              <a:t>Protiens</a:t>
            </a:r>
            <a:r>
              <a:rPr lang="en-US" sz="2400" b="1" dirty="0" smtClean="0"/>
              <a:t> </a:t>
            </a:r>
          </a:p>
          <a:p>
            <a:pPr algn="r" rtl="1"/>
            <a:endParaRPr lang="en-US" dirty="0" smtClean="0"/>
          </a:p>
          <a:p>
            <a:pPr algn="r" rtl="1"/>
            <a:r>
              <a:rPr lang="ar-IQ" sz="2000" b="1" dirty="0" smtClean="0"/>
              <a:t>ان مصطلح البروتينات </a:t>
            </a:r>
            <a:r>
              <a:rPr lang="en-US" sz="2000" b="1" dirty="0" err="1" smtClean="0"/>
              <a:t>protiens</a:t>
            </a:r>
            <a:r>
              <a:rPr lang="en-US" sz="2000" b="1" dirty="0" smtClean="0"/>
              <a:t> </a:t>
            </a:r>
            <a:r>
              <a:rPr lang="ar-IQ" sz="2000" b="1" dirty="0" smtClean="0"/>
              <a:t>مشتق من الكلمة اليونانية </a:t>
            </a:r>
            <a:r>
              <a:rPr lang="en-US" sz="2000" b="1" dirty="0" err="1" smtClean="0"/>
              <a:t>protieose</a:t>
            </a:r>
            <a:r>
              <a:rPr lang="en-US" sz="2000" b="1" dirty="0" smtClean="0"/>
              <a:t> </a:t>
            </a:r>
            <a:r>
              <a:rPr lang="ar-IQ" sz="2000" b="1" dirty="0" smtClean="0"/>
              <a:t>وتعني المرتبة الاولى </a:t>
            </a:r>
          </a:p>
          <a:p>
            <a:pPr algn="just" rtl="1"/>
            <a:r>
              <a:rPr lang="ar-IQ" sz="2000" b="1" dirty="0" smtClean="0"/>
              <a:t>وهي عبارة عن سلاسل من متعدد </a:t>
            </a:r>
            <a:r>
              <a:rPr lang="ar-IQ" sz="2000" b="1" dirty="0" err="1" smtClean="0"/>
              <a:t>الببتيد</a:t>
            </a:r>
            <a:r>
              <a:rPr lang="ar-IQ" sz="2000" b="1" dirty="0" smtClean="0"/>
              <a:t> تتألف من ارتباط الاحماض الامينية  بواسطة الاواصر </a:t>
            </a:r>
            <a:r>
              <a:rPr lang="ar-IQ" sz="2000" b="1" dirty="0" err="1" smtClean="0"/>
              <a:t>الببتيدية</a:t>
            </a:r>
            <a:r>
              <a:rPr lang="ar-IQ" sz="2000" b="1" dirty="0" smtClean="0"/>
              <a:t> ويكون عدد الاحماض الامينية في لجزيئة البروتين  اكثر من </a:t>
            </a:r>
            <a:r>
              <a:rPr lang="en-US" sz="2000" b="1" dirty="0" smtClean="0"/>
              <a:t>41 </a:t>
            </a:r>
            <a:r>
              <a:rPr lang="ar-IQ" sz="2000" b="1" dirty="0" smtClean="0"/>
              <a:t>وبالتالي فهي مركبات </a:t>
            </a:r>
            <a:r>
              <a:rPr lang="ar-IQ" sz="2000" b="1" dirty="0" err="1" smtClean="0"/>
              <a:t>بوليمرية</a:t>
            </a:r>
            <a:r>
              <a:rPr lang="ar-IQ" sz="2000" b="1" dirty="0" smtClean="0"/>
              <a:t> ذات اوزان جزيئية تتراوح بين</a:t>
            </a:r>
            <a:r>
              <a:rPr lang="en-US" sz="2000" b="1" dirty="0"/>
              <a:t>10</a:t>
            </a:r>
            <a:r>
              <a:rPr lang="en-US" sz="2000" b="1" baseline="30000" dirty="0"/>
              <a:t>4 </a:t>
            </a:r>
            <a:r>
              <a:rPr lang="en-US" sz="2000" b="1" dirty="0"/>
              <a:t>-</a:t>
            </a:r>
            <a:r>
              <a:rPr lang="en-US" sz="2000" b="1" dirty="0" smtClean="0"/>
              <a:t>10</a:t>
            </a:r>
            <a:r>
              <a:rPr lang="en-US" sz="2000" b="1" baseline="30000" dirty="0" smtClean="0"/>
              <a:t>6</a:t>
            </a:r>
            <a:r>
              <a:rPr lang="ar-IQ" sz="2000" b="1" dirty="0" smtClean="0"/>
              <a:t>دالتون وتشير بعض المصادر ان الوزن الجزيئي يتراوح بين </a:t>
            </a:r>
            <a:r>
              <a:rPr lang="en-US" sz="2000" b="1" dirty="0" smtClean="0"/>
              <a:t>5000</a:t>
            </a:r>
            <a:r>
              <a:rPr lang="ar-IQ" sz="2000" b="1" dirty="0" smtClean="0"/>
              <a:t>الى عدة ملايين .</a:t>
            </a:r>
          </a:p>
          <a:p>
            <a:pPr algn="just" rtl="1"/>
            <a:r>
              <a:rPr lang="ar-IQ" sz="2000" b="1" dirty="0" smtClean="0"/>
              <a:t>توجد البروتينات في جميع الخلايا وتؤلف </a:t>
            </a:r>
            <a:r>
              <a:rPr lang="en-US" sz="2000" b="1" dirty="0" smtClean="0"/>
              <a:t>50</a:t>
            </a:r>
            <a:r>
              <a:rPr lang="ar-IQ" sz="2000" b="1" dirty="0" smtClean="0"/>
              <a:t>% من وزن الخلية .</a:t>
            </a:r>
            <a:endParaRPr lang="en-US" sz="2000" b="1" dirty="0" smtClean="0"/>
          </a:p>
          <a:p>
            <a:pPr algn="just" rtl="1"/>
            <a:endParaRPr lang="en-US" sz="2000" b="1" dirty="0"/>
          </a:p>
          <a:p>
            <a:pPr algn="just" rtl="1"/>
            <a:endParaRPr lang="en-US" sz="2000" b="1" dirty="0"/>
          </a:p>
        </p:txBody>
      </p:sp>
      <p:sp>
        <p:nvSpPr>
          <p:cNvPr id="3" name="مستطيل 2"/>
          <p:cNvSpPr/>
          <p:nvPr/>
        </p:nvSpPr>
        <p:spPr>
          <a:xfrm>
            <a:off x="260835" y="2492896"/>
            <a:ext cx="8757530" cy="707886"/>
          </a:xfrm>
          <a:prstGeom prst="rect">
            <a:avLst/>
          </a:prstGeom>
        </p:spPr>
        <p:txBody>
          <a:bodyPr wrap="square">
            <a:spAutoFit/>
          </a:bodyPr>
          <a:lstStyle/>
          <a:p>
            <a:pPr algn="r" rtl="1"/>
            <a:r>
              <a:rPr lang="ar-IQ" sz="2000" b="1" dirty="0" smtClean="0"/>
              <a:t>ان الوظيفة الاساسية للبروتينات هي البناء الخلوي حيث تحتوي </a:t>
            </a:r>
            <a:r>
              <a:rPr lang="ar-IQ" sz="2000" b="1" dirty="0" err="1" smtClean="0"/>
              <a:t>الخليه</a:t>
            </a:r>
            <a:r>
              <a:rPr lang="ar-IQ" sz="2000" b="1" dirty="0" smtClean="0"/>
              <a:t> الحية على حوالي </a:t>
            </a:r>
            <a:r>
              <a:rPr lang="en-US" sz="2000" b="1" dirty="0" smtClean="0"/>
              <a:t>3000</a:t>
            </a:r>
            <a:r>
              <a:rPr lang="ar-IQ" sz="2000" b="1" dirty="0" smtClean="0"/>
              <a:t>نوع من البروتينات</a:t>
            </a:r>
            <a:r>
              <a:rPr lang="ar-IQ" dirty="0" smtClean="0"/>
              <a:t>.</a:t>
            </a:r>
            <a:endParaRPr lang="en-US" dirty="0"/>
          </a:p>
        </p:txBody>
      </p:sp>
      <p:sp>
        <p:nvSpPr>
          <p:cNvPr id="4" name="مستطيل 3"/>
          <p:cNvSpPr/>
          <p:nvPr/>
        </p:nvSpPr>
        <p:spPr>
          <a:xfrm>
            <a:off x="53877" y="3356992"/>
            <a:ext cx="8964487" cy="1323439"/>
          </a:xfrm>
          <a:prstGeom prst="rect">
            <a:avLst/>
          </a:prstGeom>
        </p:spPr>
        <p:txBody>
          <a:bodyPr wrap="square">
            <a:spAutoFit/>
          </a:bodyPr>
          <a:lstStyle/>
          <a:p>
            <a:pPr algn="just" rtl="1"/>
            <a:r>
              <a:rPr lang="ar-IQ" sz="2000" b="1" dirty="0" smtClean="0"/>
              <a:t>تتألف البروتينات من العناصر الاساسية وهي الكاربون والنتروجين والاوكسجين والهيدروجين .ويكون الكبريت اساسيا  في البروتينات الحاوية على الاحماض الامينية الكبريتية .</a:t>
            </a:r>
          </a:p>
          <a:p>
            <a:pPr algn="just" rtl="1"/>
            <a:r>
              <a:rPr lang="ar-IQ" sz="2000" b="1" dirty="0" smtClean="0"/>
              <a:t>كما تتألف البروتينات من العناصر الثانوية وهي  الكبريت والفسفور واليود والحديد والخارصين وذلك حسب نوع البروتين </a:t>
            </a:r>
            <a:r>
              <a:rPr lang="ar-IQ" dirty="0" smtClean="0"/>
              <a:t>.</a:t>
            </a:r>
            <a:endParaRPr lang="en-US" dirty="0"/>
          </a:p>
        </p:txBody>
      </p:sp>
      <p:sp>
        <p:nvSpPr>
          <p:cNvPr id="5" name="مستطيل 4"/>
          <p:cNvSpPr/>
          <p:nvPr/>
        </p:nvSpPr>
        <p:spPr>
          <a:xfrm>
            <a:off x="53877" y="5229200"/>
            <a:ext cx="8838603" cy="1015663"/>
          </a:xfrm>
          <a:prstGeom prst="rect">
            <a:avLst/>
          </a:prstGeom>
        </p:spPr>
        <p:txBody>
          <a:bodyPr wrap="square">
            <a:spAutoFit/>
          </a:bodyPr>
          <a:lstStyle/>
          <a:p>
            <a:pPr algn="just" rtl="1"/>
            <a:r>
              <a:rPr lang="ar-IQ" sz="2000" b="1" dirty="0" smtClean="0"/>
              <a:t>الفسفور يوجد في تركيب </a:t>
            </a:r>
            <a:r>
              <a:rPr lang="ar-IQ" sz="2000" b="1" dirty="0" err="1" smtClean="0"/>
              <a:t>الكاسائين</a:t>
            </a:r>
            <a:r>
              <a:rPr lang="ar-IQ" sz="2000" b="1" dirty="0" smtClean="0"/>
              <a:t> </a:t>
            </a:r>
            <a:r>
              <a:rPr lang="en-US" sz="2000" b="1" dirty="0" smtClean="0"/>
              <a:t>casein ( </a:t>
            </a:r>
            <a:r>
              <a:rPr lang="ar-IQ" sz="2000" b="1" dirty="0" smtClean="0"/>
              <a:t>بروتين الحليب ). والكبريت يوحد في تركيب الالبومين </a:t>
            </a:r>
            <a:r>
              <a:rPr lang="en-US" sz="2000" b="1" dirty="0" smtClean="0"/>
              <a:t>albumin( </a:t>
            </a:r>
            <a:r>
              <a:rPr lang="ar-IQ" sz="2000" b="1" dirty="0" smtClean="0"/>
              <a:t>بروتين البيض ) والحديد يوجد في تركيب الهيموغلوبين</a:t>
            </a:r>
            <a:r>
              <a:rPr lang="en-US" sz="2000" b="1" dirty="0" err="1" smtClean="0"/>
              <a:t>hemoglubin</a:t>
            </a:r>
            <a:r>
              <a:rPr lang="en-US" sz="2000" b="1" dirty="0" smtClean="0"/>
              <a:t>  (</a:t>
            </a:r>
            <a:r>
              <a:rPr lang="ar-IQ" sz="2000" b="1" dirty="0" smtClean="0"/>
              <a:t>بروتين الدم ) واليود موجود في بروتين الغد </a:t>
            </a:r>
            <a:r>
              <a:rPr lang="ar-IQ" sz="2000" b="1" dirty="0" err="1" smtClean="0"/>
              <a:t>الدرقيه</a:t>
            </a:r>
            <a:r>
              <a:rPr lang="en-US" sz="2000" b="1" dirty="0" smtClean="0"/>
              <a:t>.</a:t>
            </a:r>
            <a:endParaRPr lang="en-US" b="1" dirty="0"/>
          </a:p>
        </p:txBody>
      </p:sp>
    </p:spTree>
    <p:extLst>
      <p:ext uri="{BB962C8B-B14F-4D97-AF65-F5344CB8AC3E}">
        <p14:creationId xmlns:p14="http://schemas.microsoft.com/office/powerpoint/2010/main" val="338101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23728" y="404664"/>
            <a:ext cx="6264696" cy="707886"/>
          </a:xfrm>
          <a:prstGeom prst="rect">
            <a:avLst/>
          </a:prstGeom>
          <a:noFill/>
        </p:spPr>
        <p:txBody>
          <a:bodyPr wrap="square" rtlCol="0">
            <a:spAutoFit/>
          </a:bodyPr>
          <a:lstStyle/>
          <a:p>
            <a:r>
              <a:rPr lang="ar-IQ" b="1" dirty="0" smtClean="0">
                <a:cs typeface="+mj-cs"/>
              </a:rPr>
              <a:t>يو</a:t>
            </a:r>
            <a:r>
              <a:rPr lang="ar-IQ" sz="2000" b="1" dirty="0" smtClean="0"/>
              <a:t>ضح الجدول التالي النسب المئوية  العناصر الداخلة في تركيب البروتينات</a:t>
            </a:r>
          </a:p>
          <a:p>
            <a:endParaRPr lang="en-US" sz="2000" b="1" dirty="0"/>
          </a:p>
        </p:txBody>
      </p:sp>
      <p:graphicFrame>
        <p:nvGraphicFramePr>
          <p:cNvPr id="3" name="جدول 2"/>
          <p:cNvGraphicFramePr>
            <a:graphicFrameLocks noGrp="1"/>
          </p:cNvGraphicFramePr>
          <p:nvPr>
            <p:extLst>
              <p:ext uri="{D42A27DB-BD31-4B8C-83A1-F6EECF244321}">
                <p14:modId xmlns:p14="http://schemas.microsoft.com/office/powerpoint/2010/main" val="868336094"/>
              </p:ext>
            </p:extLst>
          </p:nvPr>
        </p:nvGraphicFramePr>
        <p:xfrm>
          <a:off x="1547664" y="1268760"/>
          <a:ext cx="6096000" cy="4632959"/>
        </p:xfrm>
        <a:graphic>
          <a:graphicData uri="http://schemas.openxmlformats.org/drawingml/2006/table">
            <a:tbl>
              <a:tblPr firstRow="1" bandRow="1">
                <a:tableStyleId>{17292A2E-F333-43FB-9621-5CBBE7FDCDCB}</a:tableStyleId>
              </a:tblPr>
              <a:tblGrid>
                <a:gridCol w="3048000"/>
                <a:gridCol w="3048000"/>
              </a:tblGrid>
              <a:tr h="518159">
                <a:tc>
                  <a:txBody>
                    <a:bodyPr/>
                    <a:lstStyle/>
                    <a:p>
                      <a:pPr algn="ctr"/>
                      <a:r>
                        <a:rPr lang="ar-IQ" sz="2400" dirty="0" smtClean="0"/>
                        <a:t>النسبة المئوية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العنصر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50-55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الكاربون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13-19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النتروجين</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19-24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الاوكسجين</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6-7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الهيدروجين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0-4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الكبريت</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0-2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الفسفور</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0-3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الخارصين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ar-IQ" sz="2400" dirty="0" smtClean="0"/>
                        <a:t>غير</a:t>
                      </a:r>
                      <a:r>
                        <a:rPr lang="ar-IQ" sz="2400" baseline="0" dirty="0" smtClean="0"/>
                        <a:t> محدد</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الحديد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ar-IQ" sz="2400" dirty="0" smtClean="0"/>
                        <a:t>غير محدد</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IQ" sz="2400" dirty="0" smtClean="0"/>
                        <a:t>اليود</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93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7"/>
            <a:ext cx="8820472" cy="6001643"/>
          </a:xfrm>
          <a:prstGeom prst="rect">
            <a:avLst/>
          </a:prstGeom>
        </p:spPr>
        <p:txBody>
          <a:bodyPr wrap="square">
            <a:spAutoFit/>
          </a:bodyPr>
          <a:lstStyle/>
          <a:p>
            <a:pPr algn="r"/>
            <a:r>
              <a:rPr lang="ar-IQ" sz="2400" b="1" dirty="0" smtClean="0"/>
              <a:t>الوظائف </a:t>
            </a:r>
            <a:r>
              <a:rPr lang="ar-IQ" sz="2400" b="1" dirty="0" err="1" smtClean="0"/>
              <a:t>الكيمو</a:t>
            </a:r>
            <a:r>
              <a:rPr lang="ar-IQ" sz="2400" b="1" dirty="0" smtClean="0"/>
              <a:t> حيوية للبروتينات</a:t>
            </a:r>
          </a:p>
          <a:p>
            <a:pPr algn="r"/>
            <a:r>
              <a:rPr lang="ar-IQ" sz="2400" b="1" dirty="0" smtClean="0"/>
              <a:t> </a:t>
            </a:r>
          </a:p>
          <a:p>
            <a:pPr algn="just" rtl="1"/>
            <a:r>
              <a:rPr lang="en-US" sz="2000" b="1" dirty="0" smtClean="0"/>
              <a:t>-1</a:t>
            </a:r>
            <a:r>
              <a:rPr lang="ar-IQ" sz="2000" b="1" dirty="0" smtClean="0"/>
              <a:t>عوامل مساعدة حيوية </a:t>
            </a:r>
          </a:p>
          <a:p>
            <a:pPr algn="just" rtl="1"/>
            <a:r>
              <a:rPr lang="ar-IQ" sz="2000" b="1" dirty="0" smtClean="0"/>
              <a:t>تعمل بعض البروتينات كأنزيمات  تستخدم</a:t>
            </a:r>
            <a:r>
              <a:rPr lang="en-US" sz="2000" b="1" dirty="0" smtClean="0"/>
              <a:t> </a:t>
            </a:r>
            <a:r>
              <a:rPr lang="ar-IQ" sz="2000" b="1" dirty="0" smtClean="0"/>
              <a:t>في تحفيز التفاعلات الحياتية المختلفة مثل </a:t>
            </a:r>
            <a:r>
              <a:rPr lang="ar-IQ" sz="2000" b="1" dirty="0" err="1" smtClean="0"/>
              <a:t>لاكتيت</a:t>
            </a:r>
            <a:r>
              <a:rPr lang="ar-IQ" sz="2000" b="1" dirty="0" smtClean="0"/>
              <a:t> </a:t>
            </a:r>
            <a:r>
              <a:rPr lang="ar-IQ" sz="2000" b="1" dirty="0" err="1" smtClean="0"/>
              <a:t>ديهاديروجينيز</a:t>
            </a:r>
            <a:r>
              <a:rPr lang="ar-IQ" sz="2000" b="1" dirty="0" smtClean="0"/>
              <a:t> </a:t>
            </a:r>
            <a:endParaRPr lang="en-US" sz="2000" b="1" dirty="0" smtClean="0"/>
          </a:p>
          <a:p>
            <a:pPr algn="just" rtl="1"/>
            <a:endParaRPr lang="ar-IQ" sz="2000" b="1" dirty="0" smtClean="0"/>
          </a:p>
          <a:p>
            <a:pPr algn="just" rtl="1"/>
            <a:r>
              <a:rPr lang="en-US" sz="2000" b="1" dirty="0" smtClean="0"/>
              <a:t>-2</a:t>
            </a:r>
            <a:r>
              <a:rPr lang="ar-IQ" sz="2000" b="1" dirty="0" smtClean="0"/>
              <a:t>مكونات تركيبية </a:t>
            </a:r>
          </a:p>
          <a:p>
            <a:pPr algn="just" rtl="1"/>
            <a:r>
              <a:rPr lang="ar-IQ" sz="2000" b="1" dirty="0" smtClean="0"/>
              <a:t> تدخل بعض البروتينات في تركيب انسجة مختلفة كالبروتين الليفي الكولاجين يدخل في تركيب الانسجة الرابطة  </a:t>
            </a:r>
            <a:r>
              <a:rPr lang="ar-IQ" sz="2000" b="1" dirty="0" err="1" smtClean="0"/>
              <a:t>والأستين</a:t>
            </a:r>
            <a:r>
              <a:rPr lang="ar-IQ" sz="2000" b="1" dirty="0" smtClean="0"/>
              <a:t> الذي يدخل في تركيب جدران الاوعية الدموية  بروتين </a:t>
            </a:r>
            <a:r>
              <a:rPr lang="ar-IQ" sz="2000" b="1" dirty="0" err="1" smtClean="0"/>
              <a:t>الكيراتين</a:t>
            </a:r>
            <a:r>
              <a:rPr lang="ar-IQ" sz="2000" b="1" dirty="0" smtClean="0"/>
              <a:t> يدخل في تركيب الشعر </a:t>
            </a:r>
            <a:r>
              <a:rPr lang="ar-IQ" sz="2000" b="1" dirty="0" err="1" smtClean="0"/>
              <a:t>واباظافر</a:t>
            </a:r>
            <a:r>
              <a:rPr lang="ar-IQ" sz="2000" b="1" dirty="0" smtClean="0"/>
              <a:t> والجلد والريش </a:t>
            </a:r>
            <a:endParaRPr lang="en-US" sz="2000" b="1" dirty="0" smtClean="0"/>
          </a:p>
          <a:p>
            <a:pPr algn="just" rtl="1"/>
            <a:endParaRPr lang="ar-IQ" sz="2000" b="1" dirty="0" smtClean="0"/>
          </a:p>
          <a:p>
            <a:pPr algn="just" rtl="1"/>
            <a:r>
              <a:rPr lang="en-US" sz="2000" b="1" dirty="0" smtClean="0"/>
              <a:t>-3</a:t>
            </a:r>
            <a:r>
              <a:rPr lang="ar-IQ" sz="2000" b="1" dirty="0" smtClean="0"/>
              <a:t>مركبات ناقلة </a:t>
            </a:r>
          </a:p>
          <a:p>
            <a:pPr algn="just" rtl="1"/>
            <a:r>
              <a:rPr lang="ar-IQ" sz="2000" b="1" dirty="0" smtClean="0"/>
              <a:t>يتم نقل بعض المركبات من نسيج الى اخر بواسطة البروتينات الناقلة مثل الهيموغلوبين الذي يقوم  بنقل الاوكسجين من الرئتين الى الانسجة المختلفة  .</a:t>
            </a:r>
            <a:endParaRPr lang="en-US" sz="2000" b="1" dirty="0" smtClean="0"/>
          </a:p>
          <a:p>
            <a:pPr algn="just" rtl="1"/>
            <a:endParaRPr lang="ar-IQ" sz="2000" b="1" dirty="0" smtClean="0"/>
          </a:p>
          <a:p>
            <a:pPr algn="just" rtl="1"/>
            <a:r>
              <a:rPr lang="en-US" sz="2000" b="1" dirty="0" smtClean="0"/>
              <a:t>4</a:t>
            </a:r>
            <a:r>
              <a:rPr lang="ar-IQ" sz="2000" b="1" dirty="0" smtClean="0"/>
              <a:t>-مركبات منظمة</a:t>
            </a:r>
          </a:p>
          <a:p>
            <a:pPr algn="just" rtl="1"/>
            <a:r>
              <a:rPr lang="ar-IQ" sz="2000" b="1" dirty="0" smtClean="0"/>
              <a:t>ويتمثل ذلك بالهرمونات التي بعضها عباره عن بروتينات .مثل هرمون الانسولين الذي ينظم تركيز الكلوكوز في الدم كما يحفز هدم الدهون</a:t>
            </a:r>
            <a:r>
              <a:rPr lang="ar-IQ" dirty="0" smtClean="0"/>
              <a:t>.</a:t>
            </a:r>
            <a:endParaRPr lang="en-US" dirty="0" smtClean="0"/>
          </a:p>
          <a:p>
            <a:pPr algn="just" rtl="1"/>
            <a:endParaRPr lang="en-US" dirty="0"/>
          </a:p>
          <a:p>
            <a:pPr algn="just" rtl="1"/>
            <a:r>
              <a:rPr lang="en-US" dirty="0" smtClean="0"/>
              <a:t>5</a:t>
            </a:r>
            <a:endParaRPr lang="en-US" dirty="0"/>
          </a:p>
        </p:txBody>
      </p:sp>
    </p:spTree>
    <p:extLst>
      <p:ext uri="{BB962C8B-B14F-4D97-AF65-F5344CB8AC3E}">
        <p14:creationId xmlns:p14="http://schemas.microsoft.com/office/powerpoint/2010/main" val="321291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1711"/>
            <a:ext cx="9144000" cy="6555641"/>
          </a:xfrm>
          <a:prstGeom prst="rect">
            <a:avLst/>
          </a:prstGeom>
        </p:spPr>
        <p:txBody>
          <a:bodyPr wrap="square">
            <a:spAutoFit/>
          </a:bodyPr>
          <a:lstStyle/>
          <a:p>
            <a:pPr algn="just" rtl="1"/>
            <a:r>
              <a:rPr lang="en-US" dirty="0" smtClean="0"/>
              <a:t>-</a:t>
            </a:r>
            <a:r>
              <a:rPr lang="en-US" sz="2000" b="1" dirty="0" smtClean="0"/>
              <a:t>5</a:t>
            </a:r>
            <a:r>
              <a:rPr lang="ar-IQ" sz="2000" b="1" dirty="0" smtClean="0"/>
              <a:t>عوامل دفاعية </a:t>
            </a:r>
          </a:p>
          <a:p>
            <a:pPr algn="just" rtl="1"/>
            <a:r>
              <a:rPr lang="ar-IQ" sz="2000" b="1" dirty="0" smtClean="0"/>
              <a:t>بعض البروتينات تمتلك وظائف دفاعية او وقائية ضد الكائنات المرضية مثل الفايروسات والبكتريا يسمى هذا النوع من البروتينات بالبروتينات المناعية ( </a:t>
            </a:r>
            <a:r>
              <a:rPr lang="ar-IQ" sz="2000" b="1" dirty="0" err="1" smtClean="0"/>
              <a:t>الكلوبيولينات</a:t>
            </a:r>
            <a:r>
              <a:rPr lang="ar-IQ" sz="2000" b="1" dirty="0" smtClean="0"/>
              <a:t> ) او الاجسام المضادة </a:t>
            </a:r>
            <a:r>
              <a:rPr lang="en-US" sz="2000" b="1" dirty="0" smtClean="0"/>
              <a:t>.</a:t>
            </a:r>
          </a:p>
          <a:p>
            <a:pPr algn="just" rtl="1"/>
            <a:endParaRPr lang="ar-IQ" sz="2000" b="1" dirty="0" smtClean="0"/>
          </a:p>
          <a:p>
            <a:pPr algn="just" rtl="1"/>
            <a:r>
              <a:rPr lang="en-US" sz="2000" b="1" dirty="0" smtClean="0"/>
              <a:t>-6</a:t>
            </a:r>
            <a:r>
              <a:rPr lang="ar-IQ" sz="2000" b="1" dirty="0" smtClean="0"/>
              <a:t>مركبات الخزن </a:t>
            </a:r>
          </a:p>
          <a:p>
            <a:pPr algn="just" rtl="1"/>
            <a:r>
              <a:rPr lang="ar-IQ" sz="2000" b="1" dirty="0" smtClean="0"/>
              <a:t>تستعمل بعض البروتينات لخزن المواد الغذائية مثل زلال البيض </a:t>
            </a:r>
            <a:r>
              <a:rPr lang="ar-IQ" sz="2000" b="1" dirty="0" err="1" smtClean="0"/>
              <a:t>والكاسائين</a:t>
            </a:r>
            <a:r>
              <a:rPr lang="ar-IQ" sz="2000" b="1" dirty="0" smtClean="0"/>
              <a:t> وبروتينات البذور  النباتية  الغنية بالبروتين مثل الفاصوليا واللوبيا </a:t>
            </a:r>
            <a:r>
              <a:rPr lang="ar-IQ" sz="2000" b="1" dirty="0" err="1" smtClean="0"/>
              <a:t>والبزاليا</a:t>
            </a:r>
            <a:r>
              <a:rPr lang="ar-IQ" sz="2000" b="1" dirty="0" smtClean="0"/>
              <a:t> وكذلك بروتين الفريتين  الموجود في الانسجة الحيوانية الحاوي على الحديد.</a:t>
            </a:r>
            <a:endParaRPr lang="en-US" sz="2000" b="1" dirty="0" smtClean="0"/>
          </a:p>
          <a:p>
            <a:pPr algn="just" rtl="1"/>
            <a:endParaRPr lang="en-US" sz="2000" b="1" dirty="0" smtClean="0"/>
          </a:p>
          <a:p>
            <a:pPr algn="just" rtl="1"/>
            <a:r>
              <a:rPr lang="en-US" sz="2000" b="1" dirty="0" smtClean="0"/>
              <a:t>-7</a:t>
            </a:r>
            <a:r>
              <a:rPr lang="ar-IQ" sz="2000" b="1" dirty="0" smtClean="0"/>
              <a:t>مركبات التقلص والانبساط </a:t>
            </a:r>
          </a:p>
          <a:p>
            <a:pPr algn="just" rtl="1"/>
            <a:r>
              <a:rPr lang="ar-IQ" sz="2000" b="1" dirty="0" smtClean="0"/>
              <a:t>تعمل بعض البروتينات كعناصر اساسية في التقلص والانبساط مثل الاكتين </a:t>
            </a:r>
            <a:r>
              <a:rPr lang="ar-IQ" sz="2000" b="1" dirty="0" err="1" smtClean="0"/>
              <a:t>ومايوسين</a:t>
            </a:r>
            <a:r>
              <a:rPr lang="ar-IQ" sz="2000" b="1" dirty="0" smtClean="0"/>
              <a:t> كعنصرين اساسيين للجهاز الحركي العضلي</a:t>
            </a:r>
            <a:r>
              <a:rPr lang="en-US" sz="2000" b="1" dirty="0" smtClean="0"/>
              <a:t>.</a:t>
            </a:r>
          </a:p>
          <a:p>
            <a:pPr algn="just" rtl="1"/>
            <a:endParaRPr lang="en-US" sz="2000" b="1" dirty="0"/>
          </a:p>
          <a:p>
            <a:pPr algn="just" rtl="1"/>
            <a:r>
              <a:rPr lang="en-US" sz="2000" b="1" dirty="0" smtClean="0"/>
              <a:t>-7</a:t>
            </a:r>
            <a:r>
              <a:rPr lang="ar-IQ" sz="2000" b="1" dirty="0" smtClean="0"/>
              <a:t>صيانة الضغط </a:t>
            </a:r>
            <a:r>
              <a:rPr lang="ar-IQ" sz="2000" b="1" dirty="0" err="1" smtClean="0"/>
              <a:t>الازموزي</a:t>
            </a:r>
            <a:r>
              <a:rPr lang="ar-IQ" sz="2000" b="1" dirty="0" smtClean="0"/>
              <a:t> والدالة الحامضية</a:t>
            </a:r>
          </a:p>
          <a:p>
            <a:pPr algn="just" rtl="1"/>
            <a:r>
              <a:rPr lang="ar-IQ" sz="2000" b="1" dirty="0" smtClean="0"/>
              <a:t>تؤدي بعض البروتينات بلازما الدم وخصوصا الالبومين دورا مهما في المحافظة على الضغط </a:t>
            </a:r>
            <a:r>
              <a:rPr lang="ar-IQ" sz="2000" b="1" dirty="0" err="1" smtClean="0"/>
              <a:t>الازموزي</a:t>
            </a:r>
            <a:r>
              <a:rPr lang="ar-IQ" sz="2000" b="1" dirty="0" smtClean="0"/>
              <a:t> للخلايا النسيجية حيث ان الضغط </a:t>
            </a:r>
            <a:r>
              <a:rPr lang="ar-IQ" sz="2000" b="1" dirty="0" err="1" smtClean="0"/>
              <a:t>الازموزي</a:t>
            </a:r>
            <a:r>
              <a:rPr lang="ar-IQ" sz="2000" b="1" dirty="0" smtClean="0"/>
              <a:t> (</a:t>
            </a:r>
            <a:r>
              <a:rPr lang="ar-IQ" sz="2000" b="1" dirty="0" err="1" smtClean="0"/>
              <a:t>التنافذي</a:t>
            </a:r>
            <a:r>
              <a:rPr lang="ar-IQ" sz="2000" b="1" dirty="0" smtClean="0"/>
              <a:t> ) للألبومين يهز القوة الدافعة لعبور الماء والمواد الاخرى خلال الاغشية الخلوية وكذلك يعمل في المحافظة على ابقاء الرقم الهيدروجيني بالعدل الطبيعي </a:t>
            </a:r>
            <a:r>
              <a:rPr lang="en-US" sz="2000" b="1" dirty="0" smtClean="0"/>
              <a:t>PH=7.4</a:t>
            </a:r>
          </a:p>
          <a:p>
            <a:pPr algn="just" rtl="1"/>
            <a:endParaRPr lang="en-US" sz="2000" b="1" dirty="0"/>
          </a:p>
          <a:p>
            <a:pPr algn="just" rtl="1"/>
            <a:r>
              <a:rPr lang="en-US" sz="2000" b="1" dirty="0" smtClean="0"/>
              <a:t>-8</a:t>
            </a:r>
            <a:r>
              <a:rPr lang="ar-IQ" sz="2000" b="1" dirty="0" smtClean="0"/>
              <a:t>مصادر للطاقة </a:t>
            </a:r>
            <a:r>
              <a:rPr lang="ar-IQ" sz="2000" b="1" dirty="0" err="1" smtClean="0"/>
              <a:t>الكيمو</a:t>
            </a:r>
            <a:r>
              <a:rPr lang="ar-IQ" sz="2000" b="1" dirty="0" smtClean="0"/>
              <a:t> حيوية </a:t>
            </a:r>
          </a:p>
          <a:p>
            <a:pPr algn="just" rtl="1"/>
            <a:r>
              <a:rPr lang="ar-IQ" sz="2000" b="1" dirty="0" smtClean="0"/>
              <a:t>تعمل بعض البروتينات في ظروف معينة مثل الصيام أو مرض السكر كمصادر للطاقة الحيوية وذلك بعد ان </a:t>
            </a:r>
            <a:r>
              <a:rPr lang="ar-IQ" sz="2000" b="1" dirty="0" err="1" smtClean="0"/>
              <a:t>تتأكسد</a:t>
            </a:r>
            <a:r>
              <a:rPr lang="ar-IQ" sz="2000" b="1" dirty="0" smtClean="0"/>
              <a:t> وتتحلل الى احماض امينية .</a:t>
            </a:r>
            <a:endParaRPr lang="en-US" sz="2000" b="1" dirty="0"/>
          </a:p>
        </p:txBody>
      </p:sp>
    </p:spTree>
    <p:extLst>
      <p:ext uri="{BB962C8B-B14F-4D97-AF65-F5344CB8AC3E}">
        <p14:creationId xmlns:p14="http://schemas.microsoft.com/office/powerpoint/2010/main" val="33161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8999984" cy="4832092"/>
          </a:xfrm>
          <a:prstGeom prst="rect">
            <a:avLst/>
          </a:prstGeom>
        </p:spPr>
        <p:txBody>
          <a:bodyPr wrap="square">
            <a:spAutoFit/>
          </a:bodyPr>
          <a:lstStyle/>
          <a:p>
            <a:pPr algn="r"/>
            <a:r>
              <a:rPr lang="ar-IQ" sz="2400" b="1" dirty="0"/>
              <a:t>تصنيف </a:t>
            </a:r>
            <a:r>
              <a:rPr lang="ar-IQ" sz="2400" b="1" dirty="0" smtClean="0"/>
              <a:t>البروتينات</a:t>
            </a:r>
            <a:endParaRPr lang="en-US" sz="2400" b="1" dirty="0" smtClean="0"/>
          </a:p>
          <a:p>
            <a:pPr algn="r"/>
            <a:r>
              <a:rPr lang="ar-IQ" sz="2400" b="1" dirty="0" smtClean="0"/>
              <a:t> </a:t>
            </a:r>
            <a:endParaRPr lang="ar-IQ" sz="2400" b="1" dirty="0"/>
          </a:p>
          <a:p>
            <a:pPr algn="r"/>
            <a:r>
              <a:rPr lang="ar-IQ" sz="2000" b="1" dirty="0"/>
              <a:t>يوجد اكثر من تصنيف للبروتينات ومن اهمها هو اعتمادا على التركيب الكيميائي لها وتصنيف اخر </a:t>
            </a:r>
            <a:r>
              <a:rPr lang="ar-IQ" sz="2000" b="1" dirty="0" smtClean="0"/>
              <a:t>اعتمادا </a:t>
            </a:r>
            <a:r>
              <a:rPr lang="en-US" sz="2000" b="1" dirty="0" smtClean="0"/>
              <a:t>.</a:t>
            </a:r>
            <a:r>
              <a:rPr lang="ar-IQ" sz="2000" b="1" dirty="0" smtClean="0"/>
              <a:t>على </a:t>
            </a:r>
            <a:r>
              <a:rPr lang="ar-IQ" sz="2000" b="1" dirty="0"/>
              <a:t>صفاتها الفيزيائية </a:t>
            </a:r>
            <a:r>
              <a:rPr lang="ar-IQ" sz="2000" b="1" dirty="0" smtClean="0"/>
              <a:t>.وتصنف </a:t>
            </a:r>
            <a:r>
              <a:rPr lang="ar-IQ" sz="2000" b="1" dirty="0"/>
              <a:t>البروتينات اعتمادا على التركيب الكيميائي الى صنفين </a:t>
            </a:r>
            <a:r>
              <a:rPr lang="ar-IQ" sz="2000" b="1" dirty="0" smtClean="0"/>
              <a:t>اساسيين</a:t>
            </a:r>
            <a:endParaRPr lang="en-US" sz="2000" b="1" dirty="0" smtClean="0"/>
          </a:p>
          <a:p>
            <a:pPr algn="r"/>
            <a:endParaRPr lang="en-US" sz="2000" b="1" dirty="0"/>
          </a:p>
          <a:p>
            <a:pPr algn="r" rtl="1"/>
            <a:r>
              <a:rPr lang="en-US" b="1" dirty="0" smtClean="0"/>
              <a:t>-1</a:t>
            </a:r>
            <a:r>
              <a:rPr lang="ar-IQ" sz="2000" b="1" dirty="0" smtClean="0"/>
              <a:t>البروتينات </a:t>
            </a:r>
            <a:r>
              <a:rPr lang="ar-IQ" sz="2000" b="1" dirty="0"/>
              <a:t>البسيطة ( المتجانسة </a:t>
            </a:r>
            <a:r>
              <a:rPr lang="ar-IQ" sz="2000" b="1" dirty="0" smtClean="0"/>
              <a:t>)</a:t>
            </a:r>
            <a:endParaRPr lang="en-US" sz="2000" b="1" dirty="0" smtClean="0"/>
          </a:p>
          <a:p>
            <a:pPr algn="r" rtl="1"/>
            <a:r>
              <a:rPr lang="ar-IQ" sz="2000" b="1" dirty="0" smtClean="0"/>
              <a:t> </a:t>
            </a:r>
            <a:r>
              <a:rPr lang="ar-IQ" sz="2000" b="1" dirty="0"/>
              <a:t>وهي البروتينات التي تنتج عند تحللها الاحماض الامينية او مشتقاتها وتختلف فيما بينها. اعتمادا على الصفات الكيميائية والفيزيائية لها تبعا لنوع الاحماض الامينية المكونة لها .</a:t>
            </a:r>
          </a:p>
          <a:p>
            <a:pPr algn="l" rtl="1"/>
            <a:r>
              <a:rPr lang="ar-IQ" sz="2000" b="1" dirty="0"/>
              <a:t>ومثال عليها الالبومين </a:t>
            </a:r>
            <a:r>
              <a:rPr lang="ar-IQ" sz="2000" b="1" dirty="0" err="1"/>
              <a:t>والكلوبيولين</a:t>
            </a:r>
            <a:r>
              <a:rPr lang="ar-IQ" sz="2000" b="1" dirty="0"/>
              <a:t> والبروتامين </a:t>
            </a:r>
            <a:r>
              <a:rPr lang="ar-IQ" sz="2000" b="1" dirty="0" err="1"/>
              <a:t>والهستون</a:t>
            </a:r>
            <a:r>
              <a:rPr lang="ar-IQ" sz="2000" b="1" dirty="0"/>
              <a:t> </a:t>
            </a:r>
            <a:r>
              <a:rPr lang="ar-IQ" sz="2000" b="1" dirty="0" err="1"/>
              <a:t>والبرولامين</a:t>
            </a:r>
            <a:r>
              <a:rPr lang="ar-IQ" sz="2000" b="1" dirty="0"/>
              <a:t> </a:t>
            </a:r>
            <a:r>
              <a:rPr lang="ar-IQ" sz="2000" b="1" dirty="0" err="1"/>
              <a:t>والسكليروبروتين</a:t>
            </a:r>
            <a:r>
              <a:rPr lang="ar-IQ" sz="2000" b="1" dirty="0"/>
              <a:t> </a:t>
            </a:r>
            <a:r>
              <a:rPr lang="ar-IQ" sz="2000" b="1" dirty="0" err="1"/>
              <a:t>والكلوتيلين</a:t>
            </a:r>
            <a:r>
              <a:rPr lang="ar-IQ" sz="2000" b="1" dirty="0"/>
              <a:t> </a:t>
            </a:r>
            <a:r>
              <a:rPr lang="ar-IQ" sz="2000" b="1" dirty="0" smtClean="0"/>
              <a:t>.</a:t>
            </a:r>
            <a:endParaRPr lang="en-US" sz="2000" b="1" dirty="0" smtClean="0"/>
          </a:p>
          <a:p>
            <a:pPr algn="l" rtl="1"/>
            <a:endParaRPr lang="en-US" sz="2000" b="1" dirty="0"/>
          </a:p>
          <a:p>
            <a:pPr algn="r" rtl="1"/>
            <a:r>
              <a:rPr lang="en-US" sz="2000" b="1" dirty="0" smtClean="0"/>
              <a:t>2</a:t>
            </a:r>
            <a:r>
              <a:rPr lang="ar-IQ" sz="2000" b="1" dirty="0" smtClean="0"/>
              <a:t>- </a:t>
            </a:r>
            <a:r>
              <a:rPr lang="ar-IQ" sz="2000" b="1" dirty="0"/>
              <a:t>البروتينات المقترنة (</a:t>
            </a:r>
            <a:r>
              <a:rPr lang="ar-IQ" sz="2000" b="1" dirty="0" smtClean="0"/>
              <a:t>المرتبطة </a:t>
            </a:r>
            <a:r>
              <a:rPr lang="ar-IQ" sz="2000" b="1" dirty="0"/>
              <a:t>) </a:t>
            </a:r>
          </a:p>
          <a:p>
            <a:pPr algn="just" rtl="1"/>
            <a:r>
              <a:rPr lang="ar-IQ" sz="2000" b="1" dirty="0"/>
              <a:t>تسمى بالبروتينات غير المتجانسة وتتألف من سلاسل طويلة </a:t>
            </a:r>
            <a:r>
              <a:rPr lang="ar-IQ" sz="2000" b="1" dirty="0" err="1"/>
              <a:t>ببتيدية</a:t>
            </a:r>
            <a:r>
              <a:rPr lang="ar-IQ" sz="2000" b="1" dirty="0"/>
              <a:t> مرتبطة مع مركبات اخرى مثل السكريات والدهون والاحماض النووية وقد تكون مرتبطة مع بعض ايونات المعادن .</a:t>
            </a:r>
          </a:p>
          <a:p>
            <a:pPr algn="just" rtl="1"/>
            <a:r>
              <a:rPr lang="ar-IQ" sz="2000" b="1" dirty="0"/>
              <a:t>ومثال عليها </a:t>
            </a:r>
            <a:r>
              <a:rPr lang="ar-IQ" sz="2000" b="1" dirty="0" smtClean="0"/>
              <a:t>البروتينات </a:t>
            </a:r>
            <a:r>
              <a:rPr lang="ar-IQ" sz="2000" b="1" dirty="0"/>
              <a:t>الفوسفاتية والبروتينات السكرية والبروتينات النووية والبروتينات اللونية ( </a:t>
            </a:r>
            <a:r>
              <a:rPr lang="ar-IQ" sz="2000" b="1" dirty="0" err="1"/>
              <a:t>الكروموبروتينات</a:t>
            </a:r>
            <a:r>
              <a:rPr lang="ar-IQ" sz="2000" b="1" dirty="0"/>
              <a:t> ) والبروتينات الدهنية والبروتينات المعدنية .</a:t>
            </a:r>
            <a:endParaRPr lang="en-US" sz="2000" b="1" dirty="0"/>
          </a:p>
        </p:txBody>
      </p:sp>
    </p:spTree>
    <p:extLst>
      <p:ext uri="{BB962C8B-B14F-4D97-AF65-F5344CB8AC3E}">
        <p14:creationId xmlns:p14="http://schemas.microsoft.com/office/powerpoint/2010/main" val="28055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0648"/>
            <a:ext cx="9112843" cy="6063198"/>
          </a:xfrm>
          <a:prstGeom prst="rect">
            <a:avLst/>
          </a:prstGeom>
        </p:spPr>
        <p:txBody>
          <a:bodyPr wrap="square">
            <a:spAutoFit/>
          </a:bodyPr>
          <a:lstStyle/>
          <a:p>
            <a:pPr algn="r" rtl="1"/>
            <a:r>
              <a:rPr lang="ar-IQ" sz="2400" b="1" dirty="0"/>
              <a:t>تصنف البروتينات اعتمادا على صفاتها الفيزيائية الى صنفين اساسيين </a:t>
            </a:r>
            <a:endParaRPr lang="en-US" sz="2400" b="1" dirty="0" smtClean="0"/>
          </a:p>
          <a:p>
            <a:pPr algn="r" rtl="1"/>
            <a:endParaRPr lang="ar-IQ" sz="2400" dirty="0"/>
          </a:p>
          <a:p>
            <a:pPr algn="r" rtl="1"/>
            <a:r>
              <a:rPr lang="en-US" dirty="0"/>
              <a:t>-</a:t>
            </a:r>
            <a:r>
              <a:rPr lang="en-US" sz="2000" b="1" dirty="0" smtClean="0"/>
              <a:t>1</a:t>
            </a:r>
            <a:r>
              <a:rPr lang="ar-IQ" sz="2000" b="1" dirty="0" smtClean="0"/>
              <a:t>البروتينات </a:t>
            </a:r>
            <a:r>
              <a:rPr lang="ar-IQ" sz="2000" b="1" dirty="0"/>
              <a:t>الليفية </a:t>
            </a:r>
          </a:p>
          <a:p>
            <a:pPr algn="just" rtl="1"/>
            <a:r>
              <a:rPr lang="ar-IQ" sz="2000" b="1" dirty="0"/>
              <a:t>وهي بروتينات عديمة الذوبان في الماء </a:t>
            </a:r>
            <a:r>
              <a:rPr lang="ar-IQ" sz="2000" b="1" dirty="0" smtClean="0"/>
              <a:t>وتقاوم </a:t>
            </a:r>
            <a:r>
              <a:rPr lang="ar-IQ" sz="2000" b="1" dirty="0"/>
              <a:t>عمل الانزيمات المحللة للبروتينات ولها وظائف تركيبية أو وقائية </a:t>
            </a:r>
            <a:r>
              <a:rPr lang="ar-IQ" sz="2000" b="1" dirty="0" smtClean="0"/>
              <a:t>.مثال </a:t>
            </a:r>
            <a:r>
              <a:rPr lang="ar-IQ" sz="2000" b="1" dirty="0"/>
              <a:t>عليها </a:t>
            </a:r>
            <a:r>
              <a:rPr lang="ar-IQ" sz="2000" b="1" dirty="0" err="1"/>
              <a:t>الكيراتين</a:t>
            </a:r>
            <a:r>
              <a:rPr lang="ar-IQ" sz="2000" b="1" dirty="0"/>
              <a:t> والكولاجين </a:t>
            </a:r>
            <a:r>
              <a:rPr lang="ar-IQ" sz="2000" b="1" dirty="0" err="1" smtClean="0"/>
              <a:t>وألالاستين</a:t>
            </a:r>
            <a:r>
              <a:rPr lang="en-US" sz="2000" b="1" dirty="0" smtClean="0"/>
              <a:t>.</a:t>
            </a:r>
          </a:p>
          <a:p>
            <a:pPr algn="just" rtl="1"/>
            <a:endParaRPr lang="en-US" sz="2000" b="1" dirty="0"/>
          </a:p>
          <a:p>
            <a:pPr algn="just" rtl="1"/>
            <a:r>
              <a:rPr lang="en-US" sz="2000" b="1" dirty="0" smtClean="0"/>
              <a:t>-2</a:t>
            </a:r>
            <a:r>
              <a:rPr lang="ar-IQ" sz="2000" b="1" dirty="0" smtClean="0"/>
              <a:t>البروتينات </a:t>
            </a:r>
            <a:r>
              <a:rPr lang="ar-IQ" sz="2000" b="1" dirty="0"/>
              <a:t>الكروية </a:t>
            </a:r>
          </a:p>
          <a:p>
            <a:pPr algn="just" rtl="1"/>
            <a:r>
              <a:rPr lang="ar-IQ" sz="2000" b="1" dirty="0"/>
              <a:t>وهي بروتينات تذوب في الماء والمحاليل الملحية وتمتاز بكثرة التفافها مكونة اشكالا كروية </a:t>
            </a:r>
            <a:r>
              <a:rPr lang="ar-IQ" sz="2000" b="1" dirty="0" smtClean="0"/>
              <a:t>.</a:t>
            </a:r>
          </a:p>
          <a:p>
            <a:pPr algn="just" rtl="1"/>
            <a:endParaRPr lang="ar-IQ" sz="2000" b="1" dirty="0" smtClean="0"/>
          </a:p>
          <a:p>
            <a:pPr algn="just" rtl="1"/>
            <a:r>
              <a:rPr lang="en-US" sz="2000" b="1" dirty="0" smtClean="0"/>
              <a:t>-A</a:t>
            </a:r>
            <a:r>
              <a:rPr lang="ar-IQ" sz="2000" b="1" dirty="0" smtClean="0"/>
              <a:t>بروتينات</a:t>
            </a:r>
            <a:r>
              <a:rPr lang="en-US" sz="2000" b="1" dirty="0" smtClean="0"/>
              <a:t> </a:t>
            </a:r>
            <a:r>
              <a:rPr lang="ar-IQ" sz="2000" b="1" dirty="0" smtClean="0"/>
              <a:t>بلازما </a:t>
            </a:r>
            <a:r>
              <a:rPr lang="ar-IQ" sz="2000" b="1" dirty="0"/>
              <a:t>الدم كالألبومين </a:t>
            </a:r>
            <a:r>
              <a:rPr lang="ar-IQ" sz="2000" b="1" dirty="0" err="1"/>
              <a:t>والكلوبيولين</a:t>
            </a:r>
            <a:r>
              <a:rPr lang="ar-IQ" sz="2000" b="1" dirty="0"/>
              <a:t> والهيموغلوبين </a:t>
            </a:r>
            <a:endParaRPr lang="ar-IQ" sz="2000" b="1" dirty="0" smtClean="0"/>
          </a:p>
          <a:p>
            <a:pPr algn="just" rtl="1"/>
            <a:endParaRPr lang="ar-IQ" sz="2000" b="1" dirty="0"/>
          </a:p>
          <a:p>
            <a:pPr algn="just" rtl="1"/>
            <a:r>
              <a:rPr lang="en-US" sz="2000" b="1" dirty="0" smtClean="0"/>
              <a:t>-B</a:t>
            </a:r>
            <a:r>
              <a:rPr lang="ar-IQ" sz="2000" b="1" dirty="0" smtClean="0"/>
              <a:t>البروتينات </a:t>
            </a:r>
            <a:r>
              <a:rPr lang="ar-IQ" sz="2000" b="1" dirty="0"/>
              <a:t>التي تكون معقدات مع الاحماض النووية </a:t>
            </a:r>
            <a:r>
              <a:rPr lang="ar-IQ" sz="2000" b="1" dirty="0" err="1" smtClean="0"/>
              <a:t>كالهستونات</a:t>
            </a:r>
            <a:r>
              <a:rPr lang="ar-IQ" sz="2000" b="1" dirty="0" smtClean="0"/>
              <a:t> </a:t>
            </a:r>
            <a:r>
              <a:rPr lang="ar-IQ" sz="2000" b="1" dirty="0" err="1" smtClean="0"/>
              <a:t>والبروتامينات</a:t>
            </a:r>
            <a:r>
              <a:rPr lang="ar-IQ" sz="2000" b="1" dirty="0" smtClean="0"/>
              <a:t> .</a:t>
            </a:r>
          </a:p>
          <a:p>
            <a:pPr algn="just" rtl="1"/>
            <a:endParaRPr lang="ar-IQ" sz="2000" b="1" dirty="0"/>
          </a:p>
          <a:p>
            <a:pPr algn="just" rtl="1"/>
            <a:r>
              <a:rPr lang="en-US" sz="2000" b="1" dirty="0" smtClean="0"/>
              <a:t>-C</a:t>
            </a:r>
            <a:r>
              <a:rPr lang="ar-IQ" sz="2000" b="1" dirty="0" smtClean="0"/>
              <a:t>الانزيمات بكافة انواعها .</a:t>
            </a:r>
          </a:p>
          <a:p>
            <a:pPr algn="just" rtl="1"/>
            <a:endParaRPr lang="ar-IQ" sz="2000" b="1" dirty="0"/>
          </a:p>
          <a:p>
            <a:pPr algn="just" rtl="1"/>
            <a:endParaRPr lang="en-US" sz="2000" b="1" dirty="0" smtClean="0"/>
          </a:p>
          <a:p>
            <a:pPr algn="just" rtl="1"/>
            <a:r>
              <a:rPr lang="ar-IQ" sz="2000" b="1" dirty="0"/>
              <a:t>ان الوظيفة الاساسية للبروتينات هي البناء الخلوي حيث تحتوي </a:t>
            </a:r>
            <a:r>
              <a:rPr lang="ar-IQ" sz="2000" b="1" dirty="0" err="1"/>
              <a:t>الخليه</a:t>
            </a:r>
            <a:r>
              <a:rPr lang="ar-IQ" sz="2000" b="1" dirty="0"/>
              <a:t> الحية على حوالي </a:t>
            </a:r>
            <a:r>
              <a:rPr lang="en-US" sz="2000" b="1" dirty="0" smtClean="0"/>
              <a:t>3000</a:t>
            </a:r>
            <a:r>
              <a:rPr lang="ar-IQ" sz="2000" b="1" dirty="0" smtClean="0"/>
              <a:t>نوع </a:t>
            </a:r>
            <a:r>
              <a:rPr lang="ar-IQ" sz="2000" b="1" dirty="0"/>
              <a:t>من البروتينات.</a:t>
            </a:r>
            <a:endParaRPr lang="en-US" sz="2000" b="1" dirty="0"/>
          </a:p>
          <a:p>
            <a:pPr algn="just" rtl="1"/>
            <a:endParaRPr lang="en-US" sz="2000" b="1" dirty="0"/>
          </a:p>
        </p:txBody>
      </p:sp>
    </p:spTree>
    <p:extLst>
      <p:ext uri="{BB962C8B-B14F-4D97-AF65-F5344CB8AC3E}">
        <p14:creationId xmlns:p14="http://schemas.microsoft.com/office/powerpoint/2010/main" val="325095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20472" cy="6001643"/>
          </a:xfrm>
          <a:prstGeom prst="rect">
            <a:avLst/>
          </a:prstGeom>
        </p:spPr>
        <p:txBody>
          <a:bodyPr wrap="square">
            <a:spAutoFit/>
          </a:bodyPr>
          <a:lstStyle/>
          <a:p>
            <a:pPr algn="r"/>
            <a:r>
              <a:rPr lang="ar-IQ" sz="2400" b="1" dirty="0"/>
              <a:t>ترسيب البروتينات </a:t>
            </a:r>
            <a:endParaRPr lang="ar-IQ" sz="2800" b="1" dirty="0"/>
          </a:p>
          <a:p>
            <a:pPr algn="r"/>
            <a:endParaRPr lang="en-US" sz="2000" b="1" dirty="0"/>
          </a:p>
          <a:p>
            <a:pPr algn="r"/>
            <a:r>
              <a:rPr lang="ar-IQ" sz="2000" b="1" dirty="0" smtClean="0"/>
              <a:t>تترسب </a:t>
            </a:r>
            <a:r>
              <a:rPr lang="ar-IQ" sz="2000" b="1" dirty="0"/>
              <a:t>البروتينات بعدة تقنيات </a:t>
            </a:r>
            <a:r>
              <a:rPr lang="ar-IQ" sz="2000" b="1" dirty="0" smtClean="0"/>
              <a:t>اهمها</a:t>
            </a:r>
            <a:endParaRPr lang="en-US" sz="2000" b="1" dirty="0" smtClean="0"/>
          </a:p>
          <a:p>
            <a:pPr algn="r"/>
            <a:r>
              <a:rPr lang="ar-IQ" sz="2000" b="1" dirty="0" smtClean="0"/>
              <a:t> </a:t>
            </a:r>
            <a:endParaRPr lang="en-US" sz="2000" b="1" dirty="0" smtClean="0"/>
          </a:p>
          <a:p>
            <a:pPr algn="r" rtl="1"/>
            <a:r>
              <a:rPr lang="en-US" sz="2000" b="1" dirty="0" smtClean="0"/>
              <a:t>  1</a:t>
            </a:r>
            <a:r>
              <a:rPr lang="ar-IQ" sz="2000" b="1" dirty="0" smtClean="0"/>
              <a:t>-ترسيب البروتينات </a:t>
            </a:r>
            <a:r>
              <a:rPr lang="ar-IQ" sz="2000" b="1" dirty="0"/>
              <a:t>بواسطة الاملاح </a:t>
            </a:r>
          </a:p>
          <a:p>
            <a:pPr algn="just" rtl="1"/>
            <a:r>
              <a:rPr lang="ar-IQ" sz="2000" b="1" dirty="0"/>
              <a:t>ان الاملاح التي تستعمل عادة  في ترسيب البروتينات كبريتات الامونيوم .كبريتات الصوديوم وكلوريد المغنيسيوم وان سبب ترسب البروتينات بوجود تراكيز ملحية عالية هو ان ايونات الاملاح تجذب حول نفسها </a:t>
            </a:r>
            <a:r>
              <a:rPr lang="ar-IQ" sz="2000" b="1" dirty="0" smtClean="0"/>
              <a:t>جزيئات </a:t>
            </a:r>
            <a:r>
              <a:rPr lang="ar-IQ" sz="2000" b="1" dirty="0"/>
              <a:t>الماء القطبية تاركة جزيئات البروتين مما يؤدي الى اختزال ذوبانية البروتين وبالتالي </a:t>
            </a:r>
            <a:r>
              <a:rPr lang="ar-IQ" sz="2000" b="1" dirty="0" err="1"/>
              <a:t>ترسبة</a:t>
            </a:r>
            <a:r>
              <a:rPr lang="ar-IQ" sz="2000" b="1" dirty="0"/>
              <a:t>. ويمكن استخدام هذه الظاهرة على مراحل لتنقية  وفصل  البروتينات عن بعض </a:t>
            </a:r>
            <a:r>
              <a:rPr lang="ar-IQ" sz="2000" b="1" dirty="0" smtClean="0"/>
              <a:t>ومما </a:t>
            </a:r>
            <a:r>
              <a:rPr lang="ar-IQ" sz="2000" b="1" dirty="0"/>
              <a:t>يجدر بذكره بأن التراكيز الواطئة من الاملاح المتعادلة تزيد ذوبانية بروتينات عديدة وتدعى هذه الظاهرة (الاذابة بالتمليح </a:t>
            </a:r>
            <a:r>
              <a:rPr lang="ar-IQ" sz="2000" b="1" dirty="0" smtClean="0"/>
              <a:t>)</a:t>
            </a:r>
            <a:r>
              <a:rPr lang="en-US" sz="2000" b="1" dirty="0" smtClean="0"/>
              <a:t>.</a:t>
            </a:r>
          </a:p>
          <a:p>
            <a:pPr algn="just" rtl="1"/>
            <a:endParaRPr lang="en-US" sz="2000" b="1" dirty="0"/>
          </a:p>
          <a:p>
            <a:pPr algn="just" rtl="1"/>
            <a:r>
              <a:rPr lang="en-US" sz="2000" b="1" dirty="0" smtClean="0"/>
              <a:t>2</a:t>
            </a:r>
            <a:r>
              <a:rPr lang="ar-IQ" sz="2000" b="1" dirty="0" smtClean="0"/>
              <a:t>ا</a:t>
            </a:r>
            <a:r>
              <a:rPr lang="en-US" sz="2000" b="1" dirty="0" smtClean="0"/>
              <a:t>-</a:t>
            </a:r>
            <a:r>
              <a:rPr lang="ar-IQ" sz="2000" b="1" dirty="0" smtClean="0"/>
              <a:t>لترسيب </a:t>
            </a:r>
            <a:r>
              <a:rPr lang="ar-IQ" sz="2000" b="1" dirty="0"/>
              <a:t>بواسطة المذيبات العضوية </a:t>
            </a:r>
          </a:p>
          <a:p>
            <a:pPr algn="just" rtl="1"/>
            <a:r>
              <a:rPr lang="ar-IQ" sz="2000" b="1" dirty="0"/>
              <a:t>مثل الاسيتون والكحول حيث تعمل هذه المذيبات على تكوين اصره هيدروجينية مع جزيئات مع جزيئات الماء </a:t>
            </a:r>
            <a:r>
              <a:rPr lang="ar-IQ" sz="2000" b="1" dirty="0" smtClean="0"/>
              <a:t>مما يقلل </a:t>
            </a:r>
            <a:r>
              <a:rPr lang="ar-IQ" sz="2000" b="1" dirty="0"/>
              <a:t>من تداخل جزيئات </a:t>
            </a:r>
            <a:r>
              <a:rPr lang="ar-IQ" sz="2000" b="1" dirty="0" smtClean="0"/>
              <a:t>الماء </a:t>
            </a:r>
            <a:r>
              <a:rPr lang="ar-IQ" sz="2000" b="1" dirty="0"/>
              <a:t>مع البروتين وبالتالي يتم  ترسيب البروتين </a:t>
            </a:r>
            <a:r>
              <a:rPr lang="ar-IQ" sz="2000" b="1" dirty="0" smtClean="0"/>
              <a:t>وفصله</a:t>
            </a:r>
            <a:r>
              <a:rPr lang="en-US" sz="2000" b="1" dirty="0" smtClean="0"/>
              <a:t>.</a:t>
            </a:r>
          </a:p>
          <a:p>
            <a:pPr algn="just" rtl="1"/>
            <a:endParaRPr lang="en-US" sz="2000" b="1" dirty="0"/>
          </a:p>
          <a:p>
            <a:pPr algn="just" rtl="1"/>
            <a:r>
              <a:rPr lang="en-US" sz="2000" b="1" dirty="0" smtClean="0"/>
              <a:t>-3</a:t>
            </a:r>
            <a:r>
              <a:rPr lang="ar-IQ" sz="2000" b="1" dirty="0" smtClean="0"/>
              <a:t>تسريب </a:t>
            </a:r>
            <a:r>
              <a:rPr lang="ar-IQ" sz="2000" b="1" dirty="0"/>
              <a:t>البروتينات بالمواد الكاشفة الحامضية </a:t>
            </a:r>
          </a:p>
          <a:p>
            <a:pPr algn="just" rtl="1"/>
            <a:r>
              <a:rPr lang="ar-IQ" sz="2000" b="1" dirty="0"/>
              <a:t>مثل حامض ثلاثي </a:t>
            </a:r>
            <a:r>
              <a:rPr lang="ar-IQ" sz="2000" b="1" dirty="0" err="1" smtClean="0"/>
              <a:t>كلورواسيتيك</a:t>
            </a:r>
            <a:r>
              <a:rPr lang="ar-IQ" sz="2000" b="1" dirty="0" smtClean="0"/>
              <a:t> </a:t>
            </a:r>
            <a:r>
              <a:rPr lang="ar-IQ" sz="2000" b="1" dirty="0"/>
              <a:t>وهذا يعود لتكوين ملح غير قابل للذوبان من جراء تفاعل البروتينات التي تحمل الشحنة الموجبة مع الجذور السالبة للحامض المضاف </a:t>
            </a:r>
            <a:r>
              <a:rPr lang="ar-IQ" sz="2000" b="1" dirty="0" smtClean="0"/>
              <a:t>.</a:t>
            </a:r>
            <a:endParaRPr lang="ar-IQ" sz="2000" b="1" dirty="0"/>
          </a:p>
        </p:txBody>
      </p:sp>
    </p:spTree>
    <p:extLst>
      <p:ext uri="{BB962C8B-B14F-4D97-AF65-F5344CB8AC3E}">
        <p14:creationId xmlns:p14="http://schemas.microsoft.com/office/powerpoint/2010/main" val="14579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5919" y="260648"/>
            <a:ext cx="8640960" cy="4955203"/>
          </a:xfrm>
          <a:prstGeom prst="rect">
            <a:avLst/>
          </a:prstGeom>
        </p:spPr>
        <p:txBody>
          <a:bodyPr wrap="square">
            <a:spAutoFit/>
          </a:bodyPr>
          <a:lstStyle/>
          <a:p>
            <a:pPr algn="just" rtl="1"/>
            <a:r>
              <a:rPr lang="en-US" b="1" dirty="0" smtClean="0"/>
              <a:t>-4</a:t>
            </a:r>
            <a:r>
              <a:rPr lang="ar-IQ" sz="2000" b="1" dirty="0" smtClean="0"/>
              <a:t>ترسيب </a:t>
            </a:r>
            <a:r>
              <a:rPr lang="ar-IQ" sz="2000" b="1" dirty="0"/>
              <a:t>البروتينات عند نقطة التعادل الكهربائي </a:t>
            </a:r>
          </a:p>
          <a:p>
            <a:pPr algn="just" rtl="1"/>
            <a:r>
              <a:rPr lang="ar-IQ" sz="2000" b="1" dirty="0"/>
              <a:t>تترسب البروتينات عندما يكون </a:t>
            </a:r>
            <a:r>
              <a:rPr lang="en-US" sz="2000" b="1" dirty="0"/>
              <a:t>pH </a:t>
            </a:r>
            <a:r>
              <a:rPr lang="ar-IQ" sz="2000" b="1" dirty="0"/>
              <a:t>للوسط المائي المذابة يساوي مقدار </a:t>
            </a:r>
            <a:r>
              <a:rPr lang="en-US" sz="2000" b="1" dirty="0" err="1"/>
              <a:t>pI</a:t>
            </a:r>
            <a:r>
              <a:rPr lang="en-US" sz="2000" b="1" dirty="0"/>
              <a:t> </a:t>
            </a:r>
            <a:r>
              <a:rPr lang="ar-IQ" sz="2000" b="1" dirty="0" smtClean="0"/>
              <a:t> نقطة </a:t>
            </a:r>
            <a:r>
              <a:rPr lang="ar-IQ" sz="2000" b="1" dirty="0"/>
              <a:t>التعادل الكهربائي </a:t>
            </a:r>
            <a:r>
              <a:rPr lang="en-US" sz="2000" b="1" dirty="0"/>
              <a:t>isoelectric point </a:t>
            </a:r>
            <a:r>
              <a:rPr lang="ar-IQ" sz="2000" b="1" dirty="0"/>
              <a:t>لتلك البروتينات </a:t>
            </a:r>
            <a:r>
              <a:rPr lang="ar-IQ" sz="2000" b="1" dirty="0" smtClean="0"/>
              <a:t>اي ان </a:t>
            </a:r>
            <a:r>
              <a:rPr lang="ar-IQ" sz="2000" b="1" dirty="0"/>
              <a:t>محصلة الشحنات الكهربائية التي </a:t>
            </a:r>
            <a:r>
              <a:rPr lang="ar-IQ" sz="2000" b="1" dirty="0" smtClean="0"/>
              <a:t>يحملها </a:t>
            </a:r>
            <a:r>
              <a:rPr lang="ar-IQ" sz="2000" b="1" dirty="0"/>
              <a:t>تساوي </a:t>
            </a:r>
            <a:r>
              <a:rPr lang="ar-IQ" sz="2000" b="1" dirty="0" smtClean="0"/>
              <a:t>صفر</a:t>
            </a:r>
            <a:r>
              <a:rPr lang="en-US" sz="2000" b="1" dirty="0" smtClean="0"/>
              <a:t>.</a:t>
            </a:r>
          </a:p>
          <a:p>
            <a:pPr algn="just" rtl="1"/>
            <a:endParaRPr lang="en-US" sz="2000" b="1" dirty="0" smtClean="0"/>
          </a:p>
          <a:p>
            <a:pPr algn="just" rtl="1"/>
            <a:endParaRPr lang="en-US" sz="2000" b="1" dirty="0"/>
          </a:p>
          <a:p>
            <a:pPr algn="just" rtl="1"/>
            <a:endParaRPr lang="en-US" sz="2400" b="1" dirty="0"/>
          </a:p>
          <a:p>
            <a:pPr algn="just" rtl="1"/>
            <a:r>
              <a:rPr lang="ar-IQ" sz="2400" b="1" dirty="0"/>
              <a:t>طرائق التقدير الكمي للبروتينات </a:t>
            </a:r>
            <a:endParaRPr lang="ar-IQ" sz="2400" b="1" dirty="0" smtClean="0"/>
          </a:p>
          <a:p>
            <a:pPr algn="just" rtl="1"/>
            <a:endParaRPr lang="ar-IQ" sz="2400" b="1" dirty="0"/>
          </a:p>
          <a:p>
            <a:pPr algn="just" rtl="1"/>
            <a:r>
              <a:rPr lang="ar-IQ" sz="2400" b="1" dirty="0"/>
              <a:t>ان اختيار طريقة التقدير الكمي للبروتين يعتمد على</a:t>
            </a:r>
          </a:p>
          <a:p>
            <a:pPr algn="just" rtl="1"/>
            <a:r>
              <a:rPr lang="en-US" sz="2000" b="1" dirty="0" smtClean="0"/>
              <a:t>-1</a:t>
            </a:r>
            <a:r>
              <a:rPr lang="ar-IQ" sz="2000" b="1" dirty="0" smtClean="0"/>
              <a:t>طبيعة </a:t>
            </a:r>
            <a:r>
              <a:rPr lang="ar-IQ" sz="2000" b="1" dirty="0"/>
              <a:t>البروتين </a:t>
            </a:r>
          </a:p>
          <a:p>
            <a:pPr algn="just" rtl="1"/>
            <a:r>
              <a:rPr lang="en-US" sz="2000" b="1" dirty="0" smtClean="0"/>
              <a:t>-2</a:t>
            </a:r>
            <a:r>
              <a:rPr lang="ar-IQ" sz="2000" b="1" dirty="0" smtClean="0"/>
              <a:t>طبيعة </a:t>
            </a:r>
            <a:r>
              <a:rPr lang="ar-IQ" sz="2000" b="1" dirty="0"/>
              <a:t>المركبات الكيميائية  الاخرى الموجودة في العينة </a:t>
            </a:r>
          </a:p>
          <a:p>
            <a:pPr algn="just" rtl="1"/>
            <a:r>
              <a:rPr lang="en-US" sz="2000" b="1" dirty="0" smtClean="0"/>
              <a:t>-3</a:t>
            </a:r>
            <a:r>
              <a:rPr lang="ar-IQ" sz="2000" b="1" dirty="0" smtClean="0"/>
              <a:t>سرعة </a:t>
            </a:r>
            <a:r>
              <a:rPr lang="ar-IQ" sz="2000" b="1" dirty="0"/>
              <a:t>الطريقة </a:t>
            </a:r>
          </a:p>
          <a:p>
            <a:pPr algn="just" rtl="1"/>
            <a:r>
              <a:rPr lang="en-US" sz="2000" b="1" dirty="0" smtClean="0"/>
              <a:t>-4</a:t>
            </a:r>
            <a:r>
              <a:rPr lang="ar-IQ" sz="2000" b="1" dirty="0" smtClean="0"/>
              <a:t>دقة </a:t>
            </a:r>
            <a:r>
              <a:rPr lang="ar-IQ" sz="2000" b="1" dirty="0"/>
              <a:t>الطريقة </a:t>
            </a:r>
          </a:p>
          <a:p>
            <a:pPr algn="just" rtl="1"/>
            <a:r>
              <a:rPr lang="en-US" sz="2000" b="1" dirty="0" smtClean="0"/>
              <a:t>-5</a:t>
            </a:r>
            <a:r>
              <a:rPr lang="ar-IQ" sz="2000" b="1" dirty="0" smtClean="0"/>
              <a:t>حساسية </a:t>
            </a:r>
            <a:r>
              <a:rPr lang="ar-IQ" sz="2000" b="1" dirty="0"/>
              <a:t>الطريقة </a:t>
            </a:r>
          </a:p>
          <a:p>
            <a:pPr algn="just" rtl="1"/>
            <a:r>
              <a:rPr lang="ar-IQ" sz="2000" b="1" dirty="0" smtClean="0"/>
              <a:t>ومن هذه الطرائق هي</a:t>
            </a:r>
            <a:endParaRPr lang="en-US" sz="2000" b="1" dirty="0" smtClean="0"/>
          </a:p>
        </p:txBody>
      </p:sp>
    </p:spTree>
    <p:extLst>
      <p:ext uri="{BB962C8B-B14F-4D97-AF65-F5344CB8AC3E}">
        <p14:creationId xmlns:p14="http://schemas.microsoft.com/office/powerpoint/2010/main" val="277002493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1680</Words>
  <Application>Microsoft Office PowerPoint</Application>
  <PresentationFormat>عرض على الشاشة (3:4)‏</PresentationFormat>
  <Paragraphs>199</Paragraphs>
  <Slides>19</Slides>
  <Notes>2</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البروتينات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DR.Ahmed Saker 2o1O</cp:lastModifiedBy>
  <cp:revision>26</cp:revision>
  <dcterms:created xsi:type="dcterms:W3CDTF">2022-01-15T16:29:17Z</dcterms:created>
  <dcterms:modified xsi:type="dcterms:W3CDTF">2022-01-22T10:56:19Z</dcterms:modified>
</cp:coreProperties>
</file>